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63" r:id="rId5"/>
    <p:sldId id="259" r:id="rId6"/>
    <p:sldId id="270" r:id="rId7"/>
    <p:sldId id="271" r:id="rId8"/>
    <p:sldId id="260" r:id="rId9"/>
    <p:sldId id="275" r:id="rId10"/>
    <p:sldId id="276" r:id="rId11"/>
    <p:sldId id="277" r:id="rId12"/>
    <p:sldId id="278" r:id="rId13"/>
    <p:sldId id="279" r:id="rId14"/>
    <p:sldId id="280" r:id="rId15"/>
    <p:sldId id="281" r:id="rId16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ส่วนเริ่มต้น" id="{7989ACF9-8ED1-4471-A321-620595C2B6E2}">
          <p14:sldIdLst>
            <p14:sldId id="256"/>
          </p14:sldIdLst>
        </p14:section>
        <p14:section name="(ส่วนที่ไม่มีชื่อ)" id="{2D9F772C-56FC-4404-A1FB-258D06B13CC6}">
          <p14:sldIdLst>
            <p14:sldId id="257"/>
            <p14:sldId id="258"/>
            <p14:sldId id="263"/>
            <p14:sldId id="259"/>
            <p14:sldId id="270"/>
            <p14:sldId id="271"/>
            <p14:sldId id="260"/>
            <p14:sldId id="275"/>
            <p14:sldId id="276"/>
            <p14:sldId id="277"/>
            <p14:sldId id="278"/>
            <p14:sldId id="279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7EE"/>
    <a:srgbClr val="FFFFB9"/>
    <a:srgbClr val="FFFF8B"/>
    <a:srgbClr val="E49C94"/>
    <a:srgbClr val="CF5043"/>
    <a:srgbClr val="F30DC2"/>
    <a:srgbClr val="5A81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402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6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197202647363723E-2"/>
          <c:y val="0.10086040415776532"/>
          <c:w val="0.8214518643108224"/>
          <c:h val="0.7251781746227864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1E-4592-8898-1487263C82E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1E-4592-8898-1487263C82E7}"/>
              </c:ext>
            </c:extLst>
          </c:dPt>
          <c:dPt>
            <c:idx val="2"/>
            <c:bubble3D val="0"/>
            <c:spPr>
              <a:solidFill>
                <a:srgbClr val="F30DC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51E-4592-8898-1487263C82E7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51E-4592-8898-1487263C82E7}"/>
              </c:ext>
            </c:extLst>
          </c:dPt>
          <c:dLbls>
            <c:dLbl>
              <c:idx val="0"/>
              <c:layout>
                <c:manualLayout>
                  <c:x val="0.17768300669315462"/>
                  <c:y val="-3.8488329480615029E-2"/>
                </c:manualLayout>
              </c:layout>
              <c:tx>
                <c:rich>
                  <a:bodyPr/>
                  <a:lstStyle/>
                  <a:p>
                    <a:fld id="{31BC6A8F-EABC-4751-8BA1-59E543714C74}" type="CATEGORYNAME">
                      <a:rPr lang="th-TH">
                        <a:solidFill>
                          <a:schemeClr val="tx1"/>
                        </a:solidFill>
                      </a:rPr>
                      <a:pPr/>
                      <a:t>[ชื่อประเภท]</a:t>
                    </a:fld>
                    <a:r>
                      <a:rPr lang="th-TH" baseline="0" dirty="0">
                        <a:solidFill>
                          <a:schemeClr val="tx1"/>
                        </a:solidFill>
                      </a:rPr>
                      <a:t>
</a:t>
                    </a:r>
                    <a:fld id="{E68FB86B-6C6A-48FB-AA67-C48780826F42}" type="PERCENTAGE">
                      <a:rPr lang="th-TH" baseline="0">
                        <a:solidFill>
                          <a:schemeClr val="tx1"/>
                        </a:solidFill>
                      </a:rPr>
                      <a:pPr/>
                      <a:t>[เปอร์เซ็นต์]</a:t>
                    </a:fld>
                    <a:endParaRPr lang="th-TH" baseline="0" dirty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51E-4592-8898-1487263C82E7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8.0322455080467245E-2"/>
                  <c:y val="-3.3923616467799074E-1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51E-4592-8898-1487263C82E7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6794695153188596"/>
                  <c:y val="4.144897020989305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51E-4592-8898-1487263C82E7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3387075846744526"/>
                  <c:y val="-0.1835597252152409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F51E-4592-8898-1487263C82E7}"/>
                </c:ext>
                <c:ext xmlns:c15="http://schemas.microsoft.com/office/drawing/2012/chart" uri="{CE6537A1-D6FC-4f65-9D91-7224C49458BB}">
                  <c15:layout>
                    <c:manualLayout>
                      <c:w val="0.28201270980687421"/>
                      <c:h val="0.208725171414104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endParaRPr lang="th-TH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กิจกรรมที่ 1</c:v>
                </c:pt>
                <c:pt idx="1">
                  <c:v>กิจกรรมที่ 2</c:v>
                </c:pt>
                <c:pt idx="2">
                  <c:v>กิจกรรมที่ 3</c:v>
                </c:pt>
                <c:pt idx="3">
                  <c:v>กิจกรรมที่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65.36</c:v>
                </c:pt>
                <c:pt idx="1">
                  <c:v>2.83</c:v>
                </c:pt>
                <c:pt idx="2">
                  <c:v>21.24</c:v>
                </c:pt>
                <c:pt idx="3">
                  <c:v>16.57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51E-4592-8898-1487263C82E7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H SarabunPSK" panose="020B0500040200020003" pitchFamily="34" charset="-34"/>
              <a:ea typeface="+mn-ea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B5-40D9-B0FC-E013A4CF75A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4B5-40D9-B0FC-E013A4CF75A7}"/>
              </c:ext>
            </c:extLst>
          </c:dPt>
          <c:dPt>
            <c:idx val="2"/>
            <c:bubble3D val="0"/>
            <c:spPr>
              <a:solidFill>
                <a:srgbClr val="F30DC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4B5-40D9-B0FC-E013A4CF75A7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4B5-40D9-B0FC-E013A4CF75A7}"/>
              </c:ext>
            </c:extLst>
          </c:dPt>
          <c:dLbls>
            <c:dLbl>
              <c:idx val="0"/>
              <c:layout>
                <c:manualLayout>
                  <c:x val="-0.21906124112854689"/>
                  <c:y val="-0.2368512583422463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4B5-40D9-B0FC-E013A4CF75A7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8741906185442336"/>
                  <c:y val="8.881922187834237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4B5-40D9-B0FC-E013A4CF75A7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7038096532220305E-2"/>
                  <c:y val="0.1717171622981285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4B5-40D9-B0FC-E013A4CF75A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endParaRPr lang="th-TH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กิจกรรมที่ 1</c:v>
                </c:pt>
                <c:pt idx="1">
                  <c:v>กิจกรรมที่ 2</c:v>
                </c:pt>
                <c:pt idx="2">
                  <c:v>กิจกรรมที่ 3</c:v>
                </c:pt>
                <c:pt idx="3">
                  <c:v>กิจกรรมที่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65.36</c:v>
                </c:pt>
                <c:pt idx="1">
                  <c:v>2.83</c:v>
                </c:pt>
                <c:pt idx="2">
                  <c:v>21.24</c:v>
                </c:pt>
                <c:pt idx="3">
                  <c:v>16.57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4B5-40D9-B0FC-E013A4CF75A7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H SarabunPSK" panose="020B0500040200020003" pitchFamily="34" charset="-34"/>
              <a:ea typeface="+mn-ea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CBE-4CF0-A593-FA2011198768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CBE-4CF0-A593-FA2011198768}"/>
              </c:ext>
            </c:extLst>
          </c:dPt>
          <c:dPt>
            <c:idx val="2"/>
            <c:bubble3D val="0"/>
            <c:spPr>
              <a:solidFill>
                <a:srgbClr val="F30DC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CBE-4CF0-A593-FA2011198768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CBE-4CF0-A593-FA2011198768}"/>
              </c:ext>
            </c:extLst>
          </c:dPt>
          <c:dLbls>
            <c:dLbl>
              <c:idx val="0"/>
              <c:layout>
                <c:manualLayout>
                  <c:x val="-0.23609933766076718"/>
                  <c:y val="-0.1924416474030752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CBE-4CF0-A593-FA201119876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4340137903171858E-2"/>
                  <c:y val="2.9606407292780794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CBE-4CF0-A593-FA201119876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2413470330617651"/>
                  <c:y val="-0.1154649884418451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CBE-4CF0-A593-FA201119876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7768300669315462"/>
                  <c:y val="0.1539533179224601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DCBE-4CF0-A593-FA201119876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endParaRPr lang="th-TH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กิจกรรมที่ 1</c:v>
                </c:pt>
                <c:pt idx="1">
                  <c:v>กิจกรรมที่ 2</c:v>
                </c:pt>
                <c:pt idx="2">
                  <c:v>กิจกรรมที่ 3</c:v>
                </c:pt>
                <c:pt idx="3">
                  <c:v>กิจกรรมที่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65.36</c:v>
                </c:pt>
                <c:pt idx="1">
                  <c:v>2.83</c:v>
                </c:pt>
                <c:pt idx="2">
                  <c:v>21.24</c:v>
                </c:pt>
                <c:pt idx="3">
                  <c:v>16.57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CBE-4CF0-A593-FA2011198768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H SarabunPSK" panose="020B0500040200020003" pitchFamily="34" charset="-34"/>
              <a:ea typeface="+mn-ea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9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DF2-4919-91FC-713E27DA854B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DF2-4919-91FC-713E27DA854B}"/>
              </c:ext>
            </c:extLst>
          </c:dPt>
          <c:dPt>
            <c:idx val="2"/>
            <c:bubble3D val="0"/>
            <c:spPr>
              <a:solidFill>
                <a:srgbClr val="F30DC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DF2-4919-91FC-713E27DA854B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DF2-4919-91FC-713E27DA854B}"/>
              </c:ext>
            </c:extLst>
          </c:dPt>
          <c:dLbls>
            <c:dLbl>
              <c:idx val="0"/>
              <c:layout>
                <c:manualLayout>
                  <c:x val="-0.28964764104774526"/>
                  <c:y val="0.109543706983288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DF2-4919-91FC-713E27DA854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7038096532220305E-2"/>
                  <c:y val="5.9212814585561588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DF2-4919-91FC-713E27DA854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5821089637061711"/>
                  <c:y val="-0.2753395878228614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DF2-4919-91FC-713E27DA854B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0466259298363902"/>
                  <c:y val="-0.1095437069832889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DF2-4919-91FC-713E27DA854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H SarabunPSK" pitchFamily="34" charset="-34"/>
                    <a:ea typeface="+mn-ea"/>
                    <a:cs typeface="TH SarabunPSK" pitchFamily="34" charset="-34"/>
                  </a:defRPr>
                </a:pPr>
                <a:endParaRPr lang="th-TH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กิจกรรมที่ 1</c:v>
                </c:pt>
                <c:pt idx="1">
                  <c:v>กิจกรรมที่ 2</c:v>
                </c:pt>
                <c:pt idx="2">
                  <c:v>กิจกรรมที่ 3</c:v>
                </c:pt>
                <c:pt idx="3">
                  <c:v>กิจกรรมที่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65.36</c:v>
                </c:pt>
                <c:pt idx="1">
                  <c:v>2.83</c:v>
                </c:pt>
                <c:pt idx="2">
                  <c:v>21.24</c:v>
                </c:pt>
                <c:pt idx="3">
                  <c:v>16.57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DF2-4919-91FC-713E27DA854B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5"/>
          </a:xfrm>
          <a:prstGeom prst="rect">
            <a:avLst/>
          </a:prstGeom>
        </p:spPr>
        <p:txBody>
          <a:bodyPr vert="horz" lIns="95554" tIns="47777" rIns="95554" bIns="47777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6435"/>
          </a:xfrm>
          <a:prstGeom prst="rect">
            <a:avLst/>
          </a:prstGeom>
        </p:spPr>
        <p:txBody>
          <a:bodyPr vert="horz" lIns="95554" tIns="47777" rIns="95554" bIns="47777" rtlCol="0"/>
          <a:lstStyle>
            <a:lvl1pPr algn="r">
              <a:defRPr sz="1300"/>
            </a:lvl1pPr>
          </a:lstStyle>
          <a:p>
            <a:fld id="{9612F82E-BE92-43B8-8569-41D1F56303EA}" type="datetimeFigureOut">
              <a:rPr lang="th-TH" smtClean="0"/>
              <a:t>14/07/63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8829968"/>
            <a:ext cx="3037840" cy="466434"/>
          </a:xfrm>
          <a:prstGeom prst="rect">
            <a:avLst/>
          </a:prstGeom>
        </p:spPr>
        <p:txBody>
          <a:bodyPr vert="horz" lIns="95554" tIns="47777" rIns="95554" bIns="47777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970939" y="8829968"/>
            <a:ext cx="3037840" cy="466434"/>
          </a:xfrm>
          <a:prstGeom prst="rect">
            <a:avLst/>
          </a:prstGeom>
        </p:spPr>
        <p:txBody>
          <a:bodyPr vert="horz" lIns="95554" tIns="47777" rIns="95554" bIns="47777" rtlCol="0" anchor="b"/>
          <a:lstStyle>
            <a:lvl1pPr algn="r">
              <a:defRPr sz="1300"/>
            </a:lvl1pPr>
          </a:lstStyle>
          <a:p>
            <a:fld id="{F371D9F1-772E-4FC2-B62E-FD5F0B6D3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2231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5"/>
          </a:xfrm>
          <a:prstGeom prst="rect">
            <a:avLst/>
          </a:prstGeom>
        </p:spPr>
        <p:txBody>
          <a:bodyPr vert="horz" lIns="95554" tIns="47777" rIns="95554" bIns="47777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5"/>
          </a:xfrm>
          <a:prstGeom prst="rect">
            <a:avLst/>
          </a:prstGeom>
        </p:spPr>
        <p:txBody>
          <a:bodyPr vert="horz" lIns="95554" tIns="47777" rIns="95554" bIns="47777" rtlCol="0"/>
          <a:lstStyle>
            <a:lvl1pPr algn="r">
              <a:defRPr sz="1300"/>
            </a:lvl1pPr>
          </a:lstStyle>
          <a:p>
            <a:fld id="{C97A2C69-8A69-40F6-ACE2-2118B3B495AD}" type="datetimeFigureOut">
              <a:rPr lang="th-TH" smtClean="0"/>
              <a:t>14/07/63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4" tIns="47777" rIns="95554" bIns="47777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1041" y="4473893"/>
            <a:ext cx="5608320" cy="3660457"/>
          </a:xfrm>
          <a:prstGeom prst="rect">
            <a:avLst/>
          </a:prstGeom>
        </p:spPr>
        <p:txBody>
          <a:bodyPr vert="horz" lIns="95554" tIns="47777" rIns="95554" bIns="47777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1" y="8829968"/>
            <a:ext cx="3037840" cy="466434"/>
          </a:xfrm>
          <a:prstGeom prst="rect">
            <a:avLst/>
          </a:prstGeom>
        </p:spPr>
        <p:txBody>
          <a:bodyPr vert="horz" lIns="95554" tIns="47777" rIns="95554" bIns="47777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6434"/>
          </a:xfrm>
          <a:prstGeom prst="rect">
            <a:avLst/>
          </a:prstGeom>
        </p:spPr>
        <p:txBody>
          <a:bodyPr vert="horz" lIns="95554" tIns="47777" rIns="95554" bIns="47777" rtlCol="0" anchor="b"/>
          <a:lstStyle>
            <a:lvl1pPr algn="r">
              <a:defRPr sz="1300"/>
            </a:lvl1pPr>
          </a:lstStyle>
          <a:p>
            <a:fld id="{54152AFA-CA2B-4311-A602-8ACBA1BB89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50313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0338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15594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26381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311236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98940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007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04796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90024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8591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6960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3021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5935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3531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32659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09943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7/14/2020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gif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eg"/><Relationship Id="rId4" Type="http://schemas.openxmlformats.org/officeDocument/2006/relationships/image" Target="../media/image2.gif"/><Relationship Id="rId9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1.gi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g"/><Relationship Id="rId4" Type="http://schemas.openxmlformats.org/officeDocument/2006/relationships/image" Target="../media/image2.gif"/><Relationship Id="rId9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94633" y="0"/>
            <a:ext cx="10982561" cy="31706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th-TH" sz="4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การพิจารณางบประมาณรายจ่ายประจำปีงบประมาณ พ.ศ. 2564</a:t>
            </a:r>
            <a:r>
              <a:rPr lang="th-TH" sz="4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แผนงานยุทธศาสตร์ส่งเสริมการกระจายอำนาจ</a:t>
            </a:r>
            <a:br>
              <a:rPr lang="th-TH" sz="4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ให้แก่องค์กรปกครองส่วนท้องถิ่น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615567" y="5325613"/>
            <a:ext cx="7766936" cy="201648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r>
              <a:rPr lang="th-TH" sz="2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โดย...เทศบาลเมืองเพชรบูรณ์</a:t>
            </a:r>
          </a:p>
          <a:p>
            <a:r>
              <a:rPr lang="th-TH" sz="2800" b="1" dirty="0">
                <a:solidFill>
                  <a:schemeClr val="tx1"/>
                </a:solidFill>
                <a:cs typeface="+mj-cs"/>
              </a:rPr>
              <a:t> </a:t>
            </a:r>
            <a:endParaRPr lang="th-TH" sz="2800" dirty="0">
              <a:solidFill>
                <a:schemeClr val="tx1"/>
              </a:solidFill>
              <a:cs typeface="+mj-cs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90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1409252"/>
          </a:xfrm>
          <a:effectLst/>
        </p:spPr>
        <p:txBody>
          <a:bodyPr>
            <a:norm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12" name="คำบรรยายภาพแบบลูกศรลง 11"/>
          <p:cNvSpPr/>
          <p:nvPr/>
        </p:nvSpPr>
        <p:spPr>
          <a:xfrm>
            <a:off x="2102911" y="412668"/>
            <a:ext cx="8653376" cy="1905718"/>
          </a:xfrm>
          <a:prstGeom prst="downArrowCallout">
            <a:avLst>
              <a:gd name="adj1" fmla="val 39888"/>
              <a:gd name="adj2" fmla="val 35674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แผนและผลการเบิกจ่ายงบประมาณรายจ่ายประจำปีงบประมาณ พ.ศ. 2563</a:t>
            </a:r>
          </a:p>
          <a:p>
            <a:pPr algn="ctr"/>
            <a:r>
              <a:rPr lang="th-TH" sz="3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จำแนกระดับผลผลิต / โครงการ</a:t>
            </a:r>
          </a:p>
        </p:txBody>
      </p:sp>
      <p:graphicFrame>
        <p:nvGraphicFramePr>
          <p:cNvPr id="13" name="ตาราง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900873"/>
              </p:ext>
            </p:extLst>
          </p:nvPr>
        </p:nvGraphicFramePr>
        <p:xfrm>
          <a:off x="256032" y="2450590"/>
          <a:ext cx="11466575" cy="3040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38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636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2583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แผนงาน/ผลผลิต/โครงการ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งบประมาณปี</a:t>
                      </a:r>
                    </a:p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พ.ศ.</a:t>
                      </a:r>
                      <a:r>
                        <a:rPr lang="th-TH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2563</a:t>
                      </a:r>
                      <a:endParaRPr lang="th-TH" sz="2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แผนการใช้จ่าย</a:t>
                      </a:r>
                    </a:p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ผลการเบิกจ่าย</a:t>
                      </a:r>
                      <a:endParaRPr lang="th-TH" sz="2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5830">
                <a:tc>
                  <a:txBody>
                    <a:bodyPr/>
                    <a:lstStyle/>
                    <a:p>
                      <a:r>
                        <a:rPr lang="th-TH" sz="2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แผนงานยุทธศาสตร์ส่งเสริมการกระจายอำนาจให้แก่องค์กรปกครองส่วนท้องถิ่น</a:t>
                      </a:r>
                      <a:r>
                        <a:rPr lang="th-TH" sz="24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ผลผลิตการจัดบริการสาธารณะ</a:t>
                      </a:r>
                      <a:endParaRPr lang="th-TH" sz="24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183.1560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b="1" kern="120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183.1560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119.4748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65.23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5830">
                <a:tc gridSpan="5">
                  <a:txBody>
                    <a:bodyPr/>
                    <a:lstStyle/>
                    <a:p>
                      <a:r>
                        <a:rPr lang="th-TH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 </a:t>
                      </a: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8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งบประมาณรายจ่ายประจำปีงบประมาณ พ.ศ. 2563 ที่ได้รับจัดสรรภายใต้กรมส่งเสริมการปกครองท้องถิ่น</a:t>
                      </a:r>
                      <a:endParaRPr lang="th-TH" sz="1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8197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797245"/>
          </a:xfrm>
          <a:effectLst/>
        </p:spPr>
        <p:txBody>
          <a:bodyPr>
            <a:no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12" name="คำบรรยายภาพแบบลูกศรลง 11"/>
          <p:cNvSpPr/>
          <p:nvPr/>
        </p:nvSpPr>
        <p:spPr>
          <a:xfrm>
            <a:off x="2102911" y="173524"/>
            <a:ext cx="8653376" cy="1836756"/>
          </a:xfrm>
          <a:prstGeom prst="downArrowCallout">
            <a:avLst>
              <a:gd name="adj1" fmla="val 39075"/>
              <a:gd name="adj2" fmla="val 38521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แผนการดำเนินงานในปีงบประมาณ พ.ศ. 2564 ที่สำคัญ และผลสัมฤทธิ์ที่คาดว่าจะได้รับ เทศบาลฯ ได้รับจัดสรรงบประมาณรายจ่ายประจำปีงบประมาณ </a:t>
            </a:r>
          </a:p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พ.ศ. 2564 จำนวน 183,838,800 บาท</a:t>
            </a:r>
          </a:p>
        </p:txBody>
      </p:sp>
      <p:sp>
        <p:nvSpPr>
          <p:cNvPr id="4" name="คำบรรยายภาพแบบสี่เหลี่ยมมุมมน 3"/>
          <p:cNvSpPr/>
          <p:nvPr/>
        </p:nvSpPr>
        <p:spPr>
          <a:xfrm rot="16200000">
            <a:off x="1191271" y="818177"/>
            <a:ext cx="4213668" cy="6271491"/>
          </a:xfrm>
          <a:prstGeom prst="wedgeRoundRectCallout">
            <a:avLst>
              <a:gd name="adj1" fmla="val -755"/>
              <a:gd name="adj2" fmla="val 62930"/>
              <a:gd name="adj3" fmla="val 16667"/>
            </a:avLst>
          </a:prstGeom>
          <a:solidFill>
            <a:srgbClr val="E49C9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1 การจัดบริการสาธารณะด้านการศึกษา</a:t>
            </a:r>
          </a:p>
          <a:p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120,153,400 บาท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โครงการ/กิจกรรมสำคัญ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-การจัดการศึกษาภาคบังคับ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-การส่งเสริมและพัฒนาศักยภาพการจัดการศึกษาท้องถิ่น</a:t>
            </a:r>
          </a:p>
          <a:p>
            <a:pPr algn="ctr"/>
            <a:endParaRPr lang="th-TH" sz="2800" b="1" i="1" dirty="0">
              <a:solidFill>
                <a:schemeClr val="tx1"/>
              </a:solidFill>
              <a:cs typeface="+mj-cs"/>
            </a:endParaRP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1464972509"/>
              </p:ext>
            </p:extLst>
          </p:nvPr>
        </p:nvGraphicFramePr>
        <p:xfrm>
          <a:off x="6680499" y="1573306"/>
          <a:ext cx="5217719" cy="42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14695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797245"/>
          </a:xfrm>
          <a:effectLst/>
        </p:spPr>
        <p:txBody>
          <a:bodyPr>
            <a:no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12" name="คำบรรยายภาพแบบลูกศรลง 11"/>
          <p:cNvSpPr/>
          <p:nvPr/>
        </p:nvSpPr>
        <p:spPr>
          <a:xfrm>
            <a:off x="2102911" y="173524"/>
            <a:ext cx="8653376" cy="1836756"/>
          </a:xfrm>
          <a:prstGeom prst="downArrowCallout">
            <a:avLst>
              <a:gd name="adj1" fmla="val 39075"/>
              <a:gd name="adj2" fmla="val 38521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แผนการดำเนินงานในปีงบประมาณ พ.ศ. 2564 ที่สำคัญ และผลสัมฤทธิ์ที่คาดว่าจะได้รับ เทศบาลฯ ได้รับจัดสรรงบประมาณรายจ่ายประจำปีงบประมาณ </a:t>
            </a:r>
          </a:p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พ.ศ. 2564 จำนวน 183,838,800 บาท</a:t>
            </a:r>
          </a:p>
        </p:txBody>
      </p:sp>
      <p:sp>
        <p:nvSpPr>
          <p:cNvPr id="4" name="คำบรรยายภาพแบบสี่เหลี่ยมมุมมน 3"/>
          <p:cNvSpPr/>
          <p:nvPr/>
        </p:nvSpPr>
        <p:spPr>
          <a:xfrm rot="16200000">
            <a:off x="1532757" y="930498"/>
            <a:ext cx="3562194" cy="6302984"/>
          </a:xfrm>
          <a:prstGeom prst="wedgeRoundRectCallout">
            <a:avLst>
              <a:gd name="adj1" fmla="val 12284"/>
              <a:gd name="adj2" fmla="val 61015"/>
              <a:gd name="adj3" fmla="val 16667"/>
            </a:avLst>
          </a:prstGeom>
          <a:solidFill>
            <a:srgbClr val="FFFFB9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" rtlCol="0" anchor="ctr"/>
          <a:lstStyle/>
          <a:p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2 การจัดบริการสาธารณะด้านโครงสร้างพื้นฐาน งบประมาณ 5,200,000 บาท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โครงการ/กิจกรรมสำคัญ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-การก่อสร้าง / ปรับปรุง และพัฒนาแหล่งน้ำ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-การก่อสร้าง / ปรับปรุงพัฒนาสวนสาธารณะหนองนารี ระยะที่ 3</a:t>
            </a:r>
          </a:p>
          <a:p>
            <a:pPr algn="ctr"/>
            <a:endParaRPr lang="th-TH" sz="2800" b="1" i="1" dirty="0">
              <a:solidFill>
                <a:schemeClr val="tx1"/>
              </a:solidFill>
              <a:cs typeface="+mj-cs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4089400430"/>
              </p:ext>
            </p:extLst>
          </p:nvPr>
        </p:nvGraphicFramePr>
        <p:xfrm>
          <a:off x="6680499" y="1573306"/>
          <a:ext cx="5217719" cy="42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12589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797245"/>
          </a:xfrm>
          <a:effectLst/>
        </p:spPr>
        <p:txBody>
          <a:bodyPr>
            <a:no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12" name="คำบรรยายภาพแบบลูกศรลง 11"/>
          <p:cNvSpPr/>
          <p:nvPr/>
        </p:nvSpPr>
        <p:spPr>
          <a:xfrm>
            <a:off x="2102911" y="173524"/>
            <a:ext cx="8653376" cy="1836756"/>
          </a:xfrm>
          <a:prstGeom prst="downArrowCallout">
            <a:avLst>
              <a:gd name="adj1" fmla="val 39075"/>
              <a:gd name="adj2" fmla="val 38521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แผนการดำเนินงานในปีงบประมาณ พ.ศ. 2564 ที่สำคัญ และผลสัมฤทธิ์ที่คาดว่าจะได้รับ เทศบาลฯ ได้รับจัดสรรงบประมาณรายจ่ายประจำปีงบประมาณ </a:t>
            </a:r>
          </a:p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พ.ศ. 2564 จำนวน 183,838,800 บาท</a:t>
            </a:r>
          </a:p>
        </p:txBody>
      </p:sp>
      <p:sp>
        <p:nvSpPr>
          <p:cNvPr id="4" name="คำบรรยายภาพแบบสี่เหลี่ยมมุมมน 3"/>
          <p:cNvSpPr/>
          <p:nvPr/>
        </p:nvSpPr>
        <p:spPr>
          <a:xfrm rot="16200000">
            <a:off x="1597303" y="865952"/>
            <a:ext cx="3562194" cy="6432076"/>
          </a:xfrm>
          <a:prstGeom prst="wedgeRoundRectCallout">
            <a:avLst>
              <a:gd name="adj1" fmla="val 25723"/>
              <a:gd name="adj2" fmla="val 58373"/>
              <a:gd name="adj3" fmla="val 16667"/>
            </a:avLst>
          </a:prstGeom>
          <a:solidFill>
            <a:srgbClr val="FDC7EE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vert" rtlCol="0" anchor="ctr"/>
          <a:lstStyle/>
          <a:p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3 การจัดบริการสาธารณะด้านสังคม</a:t>
            </a:r>
          </a:p>
          <a:p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39,055,500 บาท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โครงการ/กิจกรรมสำคัญ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-ดำเนินการขับเคลื่อนโครงการสัตว์ปลอดโรค คนปลอดภัยจากโรคพิษสุนัขบ้า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-เบี้ยยังชีพผู้สูงอายุ , คนพิการ , ผู้ป่วยเอดส์</a:t>
            </a:r>
          </a:p>
          <a:p>
            <a:pPr algn="ctr"/>
            <a:endParaRPr lang="th-TH" sz="2800" b="1" i="1" dirty="0">
              <a:solidFill>
                <a:schemeClr val="tx1"/>
              </a:solidFill>
              <a:cs typeface="+mj-cs"/>
            </a:endParaRP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4209048195"/>
              </p:ext>
            </p:extLst>
          </p:nvPr>
        </p:nvGraphicFramePr>
        <p:xfrm>
          <a:off x="6680499" y="1573306"/>
          <a:ext cx="5217719" cy="42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87365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35630"/>
            <a:ext cx="10596283" cy="797245"/>
          </a:xfrm>
          <a:effectLst/>
        </p:spPr>
        <p:txBody>
          <a:bodyPr>
            <a:no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12" name="คำบรรยายภาพแบบลูกศรลง 11"/>
          <p:cNvSpPr/>
          <p:nvPr/>
        </p:nvSpPr>
        <p:spPr>
          <a:xfrm>
            <a:off x="2102911" y="173524"/>
            <a:ext cx="8653376" cy="1836756"/>
          </a:xfrm>
          <a:prstGeom prst="downArrowCallout">
            <a:avLst>
              <a:gd name="adj1" fmla="val 39075"/>
              <a:gd name="adj2" fmla="val 38521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แผนการดำเนินงานในปีงบประมาณ พ.ศ. 2564 ที่สำคัญ และผลสัมฤทธิ์ที่คาดว่าจะได้รับ เทศบาลฯ ได้รับจัดสรรงบประมาณรายจ่ายประจำปีงบประมาณ </a:t>
            </a:r>
          </a:p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พ.ศ. 2564 จำนวน </a:t>
            </a:r>
            <a:r>
              <a:rPr lang="th-TH" sz="2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183,838,800  บาท</a:t>
            </a:r>
            <a:endParaRPr lang="th-TH" sz="28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คำบรรยายภาพแบบสี่เหลี่ยมมุมมน 3"/>
          <p:cNvSpPr/>
          <p:nvPr/>
        </p:nvSpPr>
        <p:spPr>
          <a:xfrm rot="16200000">
            <a:off x="1559651" y="903604"/>
            <a:ext cx="3562194" cy="6356772"/>
          </a:xfrm>
          <a:prstGeom prst="wedgeRoundRectCallout">
            <a:avLst>
              <a:gd name="adj1" fmla="val 18550"/>
              <a:gd name="adj2" fmla="val 59969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" rtlCol="0" anchor="ctr"/>
          <a:lstStyle/>
          <a:p>
            <a:r>
              <a:rPr lang="th-TH" sz="3000" b="1" i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กิจกรรมที่4  การจัดบริการสาธารณะการบริหารจัดการ</a:t>
            </a:r>
          </a:p>
          <a:p>
            <a:r>
              <a:rPr lang="th-TH" sz="3000" b="1" i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งบประมาณ 19,429,900 บาท</a:t>
            </a:r>
          </a:p>
          <a:p>
            <a:r>
              <a:rPr lang="th-TH" sz="3000" b="1" i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โครงการ/กิจกรรมสำคัญ</a:t>
            </a:r>
          </a:p>
          <a:p>
            <a:r>
              <a:rPr lang="th-TH" sz="3000" b="1" i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-เงินเดือน / สวัสดิการ </a:t>
            </a:r>
            <a:r>
              <a:rPr lang="th-TH" sz="3000" b="1" i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ขรก</a:t>
            </a:r>
            <a:r>
              <a:rPr lang="th-TH" sz="3000" b="1" i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.ถ่ายโอน</a:t>
            </a:r>
          </a:p>
          <a:p>
            <a:r>
              <a:rPr lang="th-TH" sz="3000" b="1" i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-การก่อสร้างปรับปรุงแหล่งท่องเที่ยว</a:t>
            </a:r>
          </a:p>
          <a:p>
            <a:r>
              <a:rPr lang="th-TH" sz="3000" b="1" i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การดำเนินการตามอำนาจหน้าที่และภารกิจที่รับถ่ายโอน</a:t>
            </a:r>
          </a:p>
          <a:p>
            <a:pPr algn="ctr"/>
            <a:endParaRPr lang="th-TH" sz="2800" b="1" i="1" dirty="0">
              <a:solidFill>
                <a:schemeClr val="tx1"/>
              </a:solidFill>
              <a:cs typeface="+mj-cs"/>
            </a:endParaRP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1634996013"/>
              </p:ext>
            </p:extLst>
          </p:nvPr>
        </p:nvGraphicFramePr>
        <p:xfrm>
          <a:off x="6680499" y="1573306"/>
          <a:ext cx="5217719" cy="42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0509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892359" y="5448748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th-TH" sz="3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ขอขอบคุณ</a:t>
            </a:r>
          </a:p>
          <a:p>
            <a:r>
              <a:rPr lang="th-TH" sz="3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โดย...เทศบาลเมืองเพชรบูรณ์ </a:t>
            </a:r>
            <a:endParaRPr lang="th-TH" sz="3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661" y="457703"/>
            <a:ext cx="4057344" cy="39159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163" y="3912614"/>
            <a:ext cx="4318943" cy="251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24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83875" y="229125"/>
            <a:ext cx="10982561" cy="27001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th-TH" sz="8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วิสัยทัศน์</a:t>
            </a:r>
            <a:r>
              <a:rPr lang="th-TH" sz="8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8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8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เพชรบูรณ์ เมืองอยู่สบาย</a:t>
            </a:r>
            <a:endParaRPr lang="th-TH" sz="7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70495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480" y="2738543"/>
            <a:ext cx="5265892" cy="307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60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72954" y="1752549"/>
            <a:ext cx="11586949" cy="3850784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60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พันธ</a:t>
            </a:r>
            <a:r>
              <a:rPr lang="th-TH" sz="6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</a:t>
            </a:r>
            <a:r>
              <a:rPr lang="th-TH" sz="4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4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</a:t>
            </a: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1.การจัดบริการสาธารณะด้านการศึกษา</a:t>
            </a:r>
            <a:b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2.การจัดบริการสาธารณะด้านโครงสร้างพื้นฐาน</a:t>
            </a:r>
            <a:b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3.การจัดบริการสาธารณะด้านสังคม</a:t>
            </a:r>
            <a:b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4.การจัดบริการสาธารณะด้านสิ่งแวดล้อม</a:t>
            </a:r>
            <a:b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5.การจัดบริการสาธารณะด้านการบริหารจัดการ</a:t>
            </a: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6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70495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2442" cy="159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40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เนื้อหา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32" y="96566"/>
            <a:ext cx="11564471" cy="6444083"/>
          </a:xfr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2442" cy="159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595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1"/>
            <a:ext cx="11864689" cy="4394499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algn="ctr"/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ผลการดำเนินงานที่สำคัญในปีงบประมาณ พ.ศ. 2563</a:t>
            </a: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 อุปสรรคในการดำเนินงาน และแนวทางแก้ไข</a:t>
            </a:r>
            <a:b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solidFill>
                  <a:srgbClr val="002060"/>
                </a:solidFill>
              </a:rPr>
              <a:t>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70495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2442" cy="159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73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96562" y="520586"/>
            <a:ext cx="11864689" cy="796822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ผลการดำเนินงานที่สำคัญในปีงบประมาณ พ.ศ. 2563</a:t>
            </a:r>
            <a:endParaRPr lang="th-TH" sz="3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70495"/>
            <a:ext cx="10596283" cy="1409252"/>
          </a:xfrm>
          <a:effectLst/>
        </p:spPr>
        <p:txBody>
          <a:bodyPr>
            <a:norm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2442" cy="1593646"/>
          </a:xfrm>
          <a:prstGeom prst="rect">
            <a:avLst/>
          </a:prstGeom>
        </p:spPr>
      </p:pic>
      <p:sp>
        <p:nvSpPr>
          <p:cNvPr id="4" name="วงรี 3"/>
          <p:cNvSpPr/>
          <p:nvPr/>
        </p:nvSpPr>
        <p:spPr>
          <a:xfrm>
            <a:off x="104839" y="1929188"/>
            <a:ext cx="2522764" cy="1836964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ได้รับการจัดสรร</a:t>
            </a:r>
          </a:p>
          <a:p>
            <a:pPr algn="ctr"/>
            <a:r>
              <a:rPr lang="th-TH" sz="24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จำนวน</a:t>
            </a:r>
          </a:p>
          <a:p>
            <a:pPr algn="ctr"/>
            <a:r>
              <a:rPr lang="th-TH" sz="24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183,156,000 บาท</a:t>
            </a:r>
          </a:p>
        </p:txBody>
      </p:sp>
      <p:sp>
        <p:nvSpPr>
          <p:cNvPr id="7" name="วงรี 6"/>
          <p:cNvSpPr/>
          <p:nvPr/>
        </p:nvSpPr>
        <p:spPr>
          <a:xfrm>
            <a:off x="104839" y="4101694"/>
            <a:ext cx="2522764" cy="1836964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เงินรายได้</a:t>
            </a:r>
          </a:p>
          <a:p>
            <a:pPr algn="ctr"/>
            <a:r>
              <a:rPr lang="th-TH" sz="24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121,010,000 บาท</a:t>
            </a:r>
          </a:p>
        </p:txBody>
      </p:sp>
      <p:sp>
        <p:nvSpPr>
          <p:cNvPr id="9" name="วงรี 8"/>
          <p:cNvSpPr/>
          <p:nvPr/>
        </p:nvSpPr>
        <p:spPr>
          <a:xfrm>
            <a:off x="3212710" y="1722359"/>
            <a:ext cx="2192047" cy="1125311"/>
          </a:xfrm>
          <a:prstGeom prst="ellips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เงินอุดหนุนทั่วไป</a:t>
            </a:r>
          </a:p>
          <a:p>
            <a:pPr algn="ctr"/>
            <a:r>
              <a:rPr lang="th-TH" sz="20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173,752,000</a:t>
            </a:r>
            <a:r>
              <a:rPr lang="en-US" sz="20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</p:txBody>
      </p:sp>
      <p:sp>
        <p:nvSpPr>
          <p:cNvPr id="11" name="วงรี 10"/>
          <p:cNvSpPr/>
          <p:nvPr/>
        </p:nvSpPr>
        <p:spPr>
          <a:xfrm>
            <a:off x="3212709" y="2981949"/>
            <a:ext cx="2192047" cy="1125311"/>
          </a:xfrm>
          <a:prstGeom prst="ellipse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9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เงินอุดหนุนเฉพาะกิจ</a:t>
            </a:r>
          </a:p>
          <a:p>
            <a:pPr algn="ctr"/>
            <a:r>
              <a:rPr lang="th-TH" sz="2000" b="1" i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9,404,000</a:t>
            </a:r>
            <a:r>
              <a:rPr lang="en-US" sz="2000" b="1" i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</p:txBody>
      </p:sp>
      <p:sp>
        <p:nvSpPr>
          <p:cNvPr id="5" name="แผนผังลำดับงาน: กระบวนการ 4"/>
          <p:cNvSpPr/>
          <p:nvPr/>
        </p:nvSpPr>
        <p:spPr>
          <a:xfrm>
            <a:off x="6350736" y="1978504"/>
            <a:ext cx="4914672" cy="175466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8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1.การจัดบริการสาธารณะด้านการศึกษา</a:t>
            </a:r>
          </a:p>
          <a:p>
            <a:r>
              <a:rPr lang="th-TH" sz="28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2.การจัดบริการสาธารณะด้านโครงสร้างพื้นฐาน</a:t>
            </a:r>
          </a:p>
          <a:p>
            <a:r>
              <a:rPr lang="th-TH" sz="28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3.การจัดบริการสาธารณะด้านสังคม</a:t>
            </a:r>
          </a:p>
          <a:p>
            <a:r>
              <a:rPr lang="th-TH" sz="28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4.การจัดบริการสาธารณะด้านการบริหารจัดการ</a:t>
            </a:r>
          </a:p>
        </p:txBody>
      </p:sp>
      <p:sp>
        <p:nvSpPr>
          <p:cNvPr id="10" name="ลูกศรขวา 9"/>
          <p:cNvSpPr/>
          <p:nvPr/>
        </p:nvSpPr>
        <p:spPr>
          <a:xfrm rot="20737885">
            <a:off x="2522763" y="2147854"/>
            <a:ext cx="649224" cy="2743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ลูกศรขวา 11"/>
          <p:cNvSpPr/>
          <p:nvPr/>
        </p:nvSpPr>
        <p:spPr>
          <a:xfrm rot="765964">
            <a:off x="2510504" y="3319721"/>
            <a:ext cx="649224" cy="2743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ลูกศรขวาท้ายขีด 14"/>
          <p:cNvSpPr/>
          <p:nvPr/>
        </p:nvSpPr>
        <p:spPr>
          <a:xfrm>
            <a:off x="5243804" y="2567338"/>
            <a:ext cx="955827" cy="6949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แผนผังลำดับงาน: กระบวนการ 15"/>
          <p:cNvSpPr/>
          <p:nvPr/>
        </p:nvSpPr>
        <p:spPr>
          <a:xfrm>
            <a:off x="3630168" y="4235458"/>
            <a:ext cx="8396881" cy="169907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i="1" dirty="0">
                <a:solidFill>
                  <a:schemeClr val="tx1"/>
                </a:solidFill>
                <a:cs typeface="+mj-cs"/>
              </a:rPr>
              <a:t>         </a:t>
            </a:r>
            <a:r>
              <a:rPr lang="th-TH" sz="28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พัฒนาท้องถิ่นตามภารกิจและอำนาจหน้าที่ด้านต่างๆ เช่น</a:t>
            </a:r>
          </a:p>
          <a:p>
            <a:r>
              <a:rPr lang="th-TH" sz="2800" b="1" i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*ด้านการพัฒนาการท่องเที่ยว    *ด้านการพัฒนา</a:t>
            </a:r>
            <a:r>
              <a:rPr lang="th-TH" sz="2800" b="1" i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  </a:t>
            </a:r>
            <a:r>
              <a:rPr lang="th-TH" sz="2800" b="1" i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*ด้านการพัฒนาคุณภาพชีวิต    *ด้านการส่งเสริมศาสนา วัฒนธรรม ภูมิปัญญาท้องถิ่น </a:t>
            </a:r>
          </a:p>
          <a:p>
            <a:r>
              <a:rPr lang="th-TH" sz="2800" b="1" i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*ด้านการบริหารจัดการทรัพยากรธรรมชาติและสิ่งแวดล้อม</a:t>
            </a:r>
          </a:p>
        </p:txBody>
      </p:sp>
      <p:sp>
        <p:nvSpPr>
          <p:cNvPr id="17" name="ลูกศรขวาท้ายขีด 16"/>
          <p:cNvSpPr/>
          <p:nvPr/>
        </p:nvSpPr>
        <p:spPr>
          <a:xfrm>
            <a:off x="2829087" y="4789933"/>
            <a:ext cx="737073" cy="6949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เครื่องหมายบั้ง 18"/>
          <p:cNvSpPr/>
          <p:nvPr/>
        </p:nvSpPr>
        <p:spPr>
          <a:xfrm>
            <a:off x="3997836" y="4392510"/>
            <a:ext cx="164592" cy="21703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594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2296758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327311" y="531776"/>
            <a:ext cx="11864689" cy="230306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</a:t>
            </a: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ผลการดำเนินงานที่สำคัญในปีงบประมาณ พ.ศ.2563</a:t>
            </a:r>
          </a:p>
          <a:p>
            <a:pPr algn="l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                  การจัดบริการสาธารณะด้านการศึกษา</a:t>
            </a:r>
            <a:endParaRPr lang="en-US" sz="28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l"/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pic>
        <p:nvPicPr>
          <p:cNvPr id="7" name="รูปภาพ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28" y="1374959"/>
            <a:ext cx="3444785" cy="21332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0" name="รูปภาพ 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311" y="1374959"/>
            <a:ext cx="3444785" cy="21332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1" name="รูปภาพ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456" y="1374959"/>
            <a:ext cx="3444785" cy="21332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2" name="รูปภาพ 11" descr="C:\Users\Win 8 Pro\Documents\a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28" y="3656674"/>
            <a:ext cx="3444785" cy="240408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3" name="รูปภาพ 12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311" y="3671718"/>
            <a:ext cx="3444785" cy="238903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4" name="รูปภาพ 13" descr="C:\Users\Win 8 Pro\Documents\a14.jp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456" y="3656674"/>
            <a:ext cx="3444785" cy="240408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494959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70495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2" cy="1226484"/>
          </a:xfrm>
          <a:prstGeom prst="rect">
            <a:avLst/>
          </a:prstGeom>
        </p:spPr>
      </p:pic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1178039" y="-186779"/>
            <a:ext cx="11864689" cy="3137815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th-TH" sz="4800" b="1" dirty="0">
                <a:solidFill>
                  <a:srgbClr val="002060"/>
                </a:solidFill>
              </a:rPr>
              <a:t>     </a:t>
            </a: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ผลการดำเนินงานที่สำคัญในปีงบประมาณ พ.ศ.2563 </a:t>
            </a:r>
            <a:endParaRPr lang="th-TH" sz="4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l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การจัดบริการสาธารณะด้านสังคม</a:t>
            </a: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grpSp>
        <p:nvGrpSpPr>
          <p:cNvPr id="5" name="กลุ่ม 4"/>
          <p:cNvGrpSpPr/>
          <p:nvPr/>
        </p:nvGrpSpPr>
        <p:grpSpPr>
          <a:xfrm>
            <a:off x="740106" y="1777285"/>
            <a:ext cx="6897523" cy="1981856"/>
            <a:chOff x="3134314" y="1541105"/>
            <a:chExt cx="6276028" cy="1799590"/>
          </a:xfrm>
        </p:grpSpPr>
        <p:pic>
          <p:nvPicPr>
            <p:cNvPr id="11" name="รูปภาพ 10" descr="D:\รัศมีแข\โครงการกอง\โครงการฉีดวัคซีน\ฉีด_๒๐๐๖๑๕_0003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4314" y="1541105"/>
              <a:ext cx="3202305" cy="17995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รูปภาพ 11" descr="D:\รัศมีแข\โครงการกอง\โครงการฉีดวัคซีน\รูป\28947869_2089665831264506_1769950174316171264_o.jp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122" y="1541105"/>
              <a:ext cx="2846220" cy="179959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" name="รูปภาพ 13" descr="D:\รัศมีแข\โครงการกอง\โครงการฉีดวัคซีน\รูป\88184785_2619676401596777_4782389016865538048_o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764" y="1734352"/>
            <a:ext cx="3554128" cy="2024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557" y="3807933"/>
            <a:ext cx="3128071" cy="2113770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764" y="3807933"/>
            <a:ext cx="3554128" cy="2113770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106" y="3807933"/>
            <a:ext cx="3519418" cy="211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29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1409252"/>
          </a:xfrm>
          <a:effectLst/>
        </p:spPr>
        <p:txBody>
          <a:bodyPr>
            <a:norm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2564 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327311" y="6723"/>
            <a:ext cx="11864689" cy="1219761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ปัญหาและอุปสรรคในการดำเนินการ และแนวทางแก้ไข</a:t>
            </a:r>
            <a:endParaRPr lang="en-US" sz="28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คำบรรยายภาพแบบลูกศรลง 3"/>
          <p:cNvSpPr/>
          <p:nvPr/>
        </p:nvSpPr>
        <p:spPr>
          <a:xfrm>
            <a:off x="1847088" y="1508760"/>
            <a:ext cx="2734056" cy="1040802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ปัญหาและอุปสรรค</a:t>
            </a:r>
          </a:p>
          <a:p>
            <a:pPr algn="ctr"/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ในการดำเนินงาน</a:t>
            </a: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886968" y="2871216"/>
            <a:ext cx="4654296" cy="30998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งบประมาณมีจำกัด ไม่เพียงพอ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ด้านกฎหมาย ข้อกฎหมายที่เกี่ยวข้องต่อการบริหารงานขององค์กรปกครองส่วนท้องถิ่น หลายประเด็นค่อนข้างที่จะล้าหลัง ระเบียบบางเรื่องไม่ได้แก้ไขปรับปรุง ทำให้เป็นปัญหาและอุปสรรคข้อจำกัดทางอำนาจหน้าที่ที่ต้องดำเนินการจัดบริการสาธารณะ</a:t>
            </a:r>
          </a:p>
        </p:txBody>
      </p:sp>
      <p:sp>
        <p:nvSpPr>
          <p:cNvPr id="10" name="คำบรรยายภาพแบบลูกศรลง 9"/>
          <p:cNvSpPr/>
          <p:nvPr/>
        </p:nvSpPr>
        <p:spPr>
          <a:xfrm>
            <a:off x="7087711" y="1508760"/>
            <a:ext cx="2734056" cy="1040802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แนวทางแก้ไข</a:t>
            </a: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>
            <a:off x="5988242" y="2871215"/>
            <a:ext cx="4932995" cy="309981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ควรจัดสรรงบประมาณให้เพียงพอ เหมาะสมสอดคล้องกับบริบทของแต่ละพื้นที่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แก้ไขกฎหมายที่เกี่ยวข้อง เพื่อผ่อนผัน หรือยืดหยุ่นเพื่อเปิดโอกาสให้เทศบาลดำเนินการได้ โดยการให้มีข้อยกเว้นได้ในกรณีการทำกิจกรรมบริการสาธารณะ</a:t>
            </a:r>
          </a:p>
        </p:txBody>
      </p:sp>
    </p:spTree>
    <p:extLst>
      <p:ext uri="{BB962C8B-B14F-4D97-AF65-F5344CB8AC3E}">
        <p14:creationId xmlns:p14="http://schemas.microsoft.com/office/powerpoint/2010/main" val="171974758"/>
      </p:ext>
    </p:extLst>
  </p:cSld>
  <p:clrMapOvr>
    <a:masterClrMapping/>
  </p:clrMapOvr>
</p:sld>
</file>

<file path=ppt/theme/theme1.xml><?xml version="1.0" encoding="utf-8"?>
<a:theme xmlns:a="http://schemas.openxmlformats.org/drawingml/2006/main" name="เหลี่ยมเพชร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1561</TotalTime>
  <Words>867</Words>
  <Application>Microsoft Office PowerPoint</Application>
  <PresentationFormat>แบบจอกว้าง</PresentationFormat>
  <Paragraphs>129</Paragraphs>
  <Slides>15</Slides>
  <Notes>15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15</vt:i4>
      </vt:variant>
    </vt:vector>
  </HeadingPairs>
  <TitlesOfParts>
    <vt:vector size="23" baseType="lpstr">
      <vt:lpstr>Arial</vt:lpstr>
      <vt:lpstr>Calibri</vt:lpstr>
      <vt:lpstr>Cordia New</vt:lpstr>
      <vt:lpstr>IrisUPC</vt:lpstr>
      <vt:lpstr>TH SarabunPSK</vt:lpstr>
      <vt:lpstr>Trebuchet MS</vt:lpstr>
      <vt:lpstr>Wingdings 3</vt:lpstr>
      <vt:lpstr>เหลี่ยมเพชร</vt:lpstr>
      <vt:lpstr>การพิจารณางบประมาณรายจ่ายประจำปีงบประมาณ พ.ศ. 2564 แผนงานยุทธศาสตร์ส่งเสริมการกระจายอำนาจ ให้แก่องค์กรปกครองส่วนท้องถิ่น</vt:lpstr>
      <vt:lpstr>วิสัยทัศน์ เพชรบูรณ์ เมืองอยู่สบาย</vt:lpstr>
      <vt:lpstr>                                    พันธกิจ                       1.การจัดบริการสาธารณะด้านการศึกษา                     2.การจัดบริการสาธารณะด้านโครงสร้างพื้นฐาน                     3.การจัดบริการสาธารณะด้านสังคม                     4.การจัดบริการสาธารณะด้านสิ่งแวดล้อม                     5.การจัดบริการสาธารณะด้านการบริหารจัดการ </vt:lpstr>
      <vt:lpstr>งานนำเสนอ PowerPoint</vt:lpstr>
      <vt:lpstr>ผลการดำเนินงานที่สำคัญในปีงบประมาณ พ.ศ. 2563  ปัญหา อุปสรรคในการดำเนินงาน และแนวทางแก้ไข                    </vt:lpstr>
      <vt:lpstr>ผลการดำเนินงานที่สำคัญในปีงบประมาณ พ.ศ. 2563</vt:lpstr>
      <vt:lpstr>                                     </vt:lpstr>
      <vt:lpstr>งานนำเสนอ PowerPoint</vt:lpstr>
      <vt:lpstr>                                     </vt:lpstr>
      <vt:lpstr>                                     </vt:lpstr>
      <vt:lpstr>                                     </vt:lpstr>
      <vt:lpstr>                                     </vt:lpstr>
      <vt:lpstr>                                     </vt:lpstr>
      <vt:lpstr>                                     </vt:lpstr>
      <vt:lpstr>งานนำเสนอ PowerPoint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KKD Windows Se7en V1</cp:lastModifiedBy>
  <cp:revision>121</cp:revision>
  <cp:lastPrinted>2020-06-22T06:26:44Z</cp:lastPrinted>
  <dcterms:created xsi:type="dcterms:W3CDTF">2020-06-15T04:34:04Z</dcterms:created>
  <dcterms:modified xsi:type="dcterms:W3CDTF">2020-07-14T03:26:09Z</dcterms:modified>
</cp:coreProperties>
</file>