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63" r:id="rId5"/>
    <p:sldId id="259" r:id="rId6"/>
    <p:sldId id="270" r:id="rId7"/>
    <p:sldId id="271" r:id="rId8"/>
    <p:sldId id="260" r:id="rId9"/>
    <p:sldId id="275" r:id="rId10"/>
    <p:sldId id="276" r:id="rId11"/>
    <p:sldId id="286" r:id="rId12"/>
    <p:sldId id="287" r:id="rId13"/>
    <p:sldId id="288" r:id="rId14"/>
    <p:sldId id="289" r:id="rId15"/>
    <p:sldId id="281" r:id="rId1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ส่วนเริ่มต้น" id="{7989ACF9-8ED1-4471-A321-620595C2B6E2}">
          <p14:sldIdLst>
            <p14:sldId id="256"/>
          </p14:sldIdLst>
        </p14:section>
        <p14:section name="(ส่วนที่ไม่มีชื่อ)" id="{2D9F772C-56FC-4404-A1FB-258D06B13CC6}">
          <p14:sldIdLst>
            <p14:sldId id="257"/>
            <p14:sldId id="258"/>
            <p14:sldId id="263"/>
            <p14:sldId id="259"/>
            <p14:sldId id="270"/>
            <p14:sldId id="271"/>
            <p14:sldId id="260"/>
            <p14:sldId id="275"/>
            <p14:sldId id="276"/>
            <p14:sldId id="286"/>
            <p14:sldId id="287"/>
            <p14:sldId id="288"/>
            <p14:sldId id="289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7EE"/>
    <a:srgbClr val="FFFF99"/>
    <a:srgbClr val="E49C94"/>
    <a:srgbClr val="FFFFB9"/>
    <a:srgbClr val="FFFF8B"/>
    <a:srgbClr val="CF5043"/>
    <a:srgbClr val="F30DC2"/>
    <a:srgbClr val="5A81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6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6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197202647363723E-2"/>
          <c:y val="0.10086040415776532"/>
          <c:w val="0.8214518643108224"/>
          <c:h val="0.7251781746227864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1E-4592-8898-1487263C82E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1E-4592-8898-1487263C82E7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1E-4592-8898-1487263C82E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1E-4592-8898-1487263C82E7}"/>
              </c:ext>
            </c:extLst>
          </c:dPt>
          <c:dLbls>
            <c:dLbl>
              <c:idx val="0"/>
              <c:layout>
                <c:manualLayout>
                  <c:x val="0.17768300669315462"/>
                  <c:y val="-3.8488329480615029E-2"/>
                </c:manualLayout>
              </c:layout>
              <c:tx>
                <c:rich>
                  <a:bodyPr/>
                  <a:lstStyle/>
                  <a:p>
                    <a:fld id="{31BC6A8F-EABC-4751-8BA1-59E543714C74}" type="CATEGORYNAME">
                      <a:rPr lang="th-TH">
                        <a:solidFill>
                          <a:schemeClr val="tx1"/>
                        </a:solidFill>
                      </a:rPr>
                      <a:pPr/>
                      <a:t>[ชื่อประเภท]</a:t>
                    </a:fld>
                    <a:r>
                      <a:rPr lang="th-TH" baseline="0" dirty="0">
                        <a:solidFill>
                          <a:schemeClr val="tx1"/>
                        </a:solidFill>
                      </a:rPr>
                      <a:t>
</a:t>
                    </a:r>
                    <a:fld id="{E68FB86B-6C6A-48FB-AA67-C48780826F42}" type="PERCENTAGE">
                      <a:rPr lang="th-TH" baseline="0">
                        <a:solidFill>
                          <a:schemeClr val="tx1"/>
                        </a:solidFill>
                      </a:rPr>
                      <a:pPr/>
                      <a:t>[เปอร์เซ็นต์]</a:t>
                    </a:fld>
                    <a:endParaRPr lang="th-TH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1E-4592-8898-1487263C82E7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0322455080467245E-2"/>
                  <c:y val="-3.3923616467799074E-1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51E-4592-8898-1487263C82E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604082741903297E-2"/>
                  <c:y val="-7.40160182319519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51E-4592-8898-1487263C82E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3387075846744526"/>
                  <c:y val="-0.183559725215240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51E-4592-8898-1487263C82E7}"/>
                </c:ext>
                <c:ext xmlns:c15="http://schemas.microsoft.com/office/drawing/2012/chart" uri="{CE6537A1-D6FC-4f65-9D91-7224C49458BB}">
                  <c15:layout>
                    <c:manualLayout>
                      <c:w val="0.28201270980687421"/>
                      <c:h val="0.208725171414104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70.08</c:v>
                </c:pt>
                <c:pt idx="1">
                  <c:v>16.12</c:v>
                </c:pt>
                <c:pt idx="2">
                  <c:v>3.85</c:v>
                </c:pt>
                <c:pt idx="3">
                  <c:v>9.9499999999999993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1E-4592-8898-1487263C82E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B5-40D9-B0FC-E013A4CF75A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B5-40D9-B0FC-E013A4CF75A7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4B5-40D9-B0FC-E013A4CF75A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4B5-40D9-B0FC-E013A4CF75A7}"/>
              </c:ext>
            </c:extLst>
          </c:dPt>
          <c:dLbls>
            <c:dLbl>
              <c:idx val="0"/>
              <c:layout>
                <c:manualLayout>
                  <c:x val="-0.21906124112854689"/>
                  <c:y val="-0.236851258342246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B5-40D9-B0FC-E013A4CF75A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4926537822370247E-2"/>
                  <c:y val="-8.881922187834252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4B5-40D9-B0FC-E013A4CF75A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6307892395125145"/>
                  <c:y val="2.072448510494654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4B5-40D9-B0FC-E013A4CF75A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70.08</c:v>
                </c:pt>
                <c:pt idx="1">
                  <c:v>16.12</c:v>
                </c:pt>
                <c:pt idx="2">
                  <c:v>3.85</c:v>
                </c:pt>
                <c:pt idx="3">
                  <c:v>9.9499999999999993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4B5-40D9-B0FC-E013A4CF75A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17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BE-4CF0-A593-FA2011198768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BE-4CF0-A593-FA2011198768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CBE-4CF0-A593-FA2011198768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CBE-4CF0-A593-FA2011198768}"/>
              </c:ext>
            </c:extLst>
          </c:dPt>
          <c:dLbls>
            <c:dLbl>
              <c:idx val="0"/>
              <c:layout>
                <c:manualLayout>
                  <c:x val="-0.27747757209615925"/>
                  <c:y val="-1.480320364639045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CBE-4CF0-A593-FA201119876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117279983839681"/>
                  <c:y val="3.2567048022058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CBE-4CF0-A593-FA201119876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7360551612687453E-3"/>
                  <c:y val="3.256704802205881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CBE-4CF0-A593-FA201119876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2492524032053089E-2"/>
                  <c:y val="-8.585858114906430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CBE-4CF0-A593-FA201119876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70.08</c:v>
                </c:pt>
                <c:pt idx="1">
                  <c:v>16.12</c:v>
                </c:pt>
                <c:pt idx="2">
                  <c:v>3.85</c:v>
                </c:pt>
                <c:pt idx="3">
                  <c:v>9.9499999999999993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CBE-4CF0-A593-FA201119876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9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F2-4919-91FC-713E27DA854B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F2-4919-91FC-713E27DA854B}"/>
              </c:ext>
            </c:extLst>
          </c:dPt>
          <c:dPt>
            <c:idx val="2"/>
            <c:bubble3D val="0"/>
            <c:spPr>
              <a:solidFill>
                <a:srgbClr val="F30DC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F2-4919-91FC-713E27DA854B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F2-4919-91FC-713E27DA854B}"/>
              </c:ext>
            </c:extLst>
          </c:dPt>
          <c:dLbls>
            <c:dLbl>
              <c:idx val="0"/>
              <c:layout>
                <c:manualLayout>
                  <c:x val="-0.28964764104774526"/>
                  <c:y val="0.109543706983288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DF2-4919-91FC-713E27DA85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413470330617656"/>
                  <c:y val="-0.1598745993810162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DF2-4919-91FC-713E27DA85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7360551612687453E-3"/>
                  <c:y val="-7.1055377502673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DF2-4919-91FC-713E27DA85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2756468870784347E-2"/>
                  <c:y val="-6.5134096044117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DF2-4919-91FC-713E27DA85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H SarabunPSK" pitchFamily="34" charset="-34"/>
                    <a:ea typeface="+mn-ea"/>
                    <a:cs typeface="TH SarabunPSK" pitchFamily="34" charset="-34"/>
                  </a:defRPr>
                </a:pPr>
                <a:endParaRPr lang="th-TH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กิจกรรมที่ 1</c:v>
                </c:pt>
                <c:pt idx="1">
                  <c:v>กิจกรรมที่ 2</c:v>
                </c:pt>
                <c:pt idx="2">
                  <c:v>กิจกรรมที่ 3</c:v>
                </c:pt>
                <c:pt idx="3">
                  <c:v>กิจกรรมที่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70.08</c:v>
                </c:pt>
                <c:pt idx="1">
                  <c:v>16.12</c:v>
                </c:pt>
                <c:pt idx="2">
                  <c:v>3.85</c:v>
                </c:pt>
                <c:pt idx="3">
                  <c:v>9.9499999999999993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F2-4919-91FC-713E27DA854B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r">
              <a:defRPr sz="1300"/>
            </a:lvl1pPr>
          </a:lstStyle>
          <a:p>
            <a:fld id="{9612F82E-BE92-43B8-8569-41D1F56303EA}" type="datetimeFigureOut">
              <a:rPr lang="th-TH" smtClean="0"/>
              <a:t>20/05/64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r">
              <a:defRPr sz="1300"/>
            </a:lvl1pPr>
          </a:lstStyle>
          <a:p>
            <a:fld id="{F371D9F1-772E-4FC2-B62E-FD5F0B6D3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2231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5554" tIns="47777" rIns="95554" bIns="47777" rtlCol="0"/>
          <a:lstStyle>
            <a:lvl1pPr algn="r">
              <a:defRPr sz="1300"/>
            </a:lvl1pPr>
          </a:lstStyle>
          <a:p>
            <a:fld id="{C97A2C69-8A69-40F6-ACE2-2118B3B495AD}" type="datetimeFigureOut">
              <a:rPr lang="th-TH" smtClean="0"/>
              <a:t>20/05/64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4" tIns="47777" rIns="95554" bIns="47777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041" y="4473893"/>
            <a:ext cx="5608320" cy="3660457"/>
          </a:xfrm>
          <a:prstGeom prst="rect">
            <a:avLst/>
          </a:prstGeom>
        </p:spPr>
        <p:txBody>
          <a:bodyPr vert="horz" lIns="95554" tIns="47777" rIns="95554" bIns="47777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5554" tIns="47777" rIns="95554" bIns="47777" rtlCol="0" anchor="b"/>
          <a:lstStyle>
            <a:lvl1pPr algn="r">
              <a:defRPr sz="1300"/>
            </a:lvl1pPr>
          </a:lstStyle>
          <a:p>
            <a:fld id="{54152AFA-CA2B-4311-A602-8ACBA1BB89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0313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033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1559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707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9092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462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2086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4796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0024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8591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6960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3021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5935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3531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2659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52AFA-CA2B-4311-A602-8ACBA1BB89EF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9943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1.gif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2.gif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1.gif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2.gif"/><Relationship Id="rId9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94633" y="0"/>
            <a:ext cx="10982561" cy="31706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การพิจารณางบประมาณรายจ่ายประจำปีงบประมาณ พ.ศ. 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2565</a:t>
            </a:r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แผนงานยุทธศาสตร์ส่งเสริมการกระจายอำนาจ</a:t>
            </a:r>
            <a:b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ให้แก่องค์กรปกครองส่วนท้องถิ่น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615567" y="5325613"/>
            <a:ext cx="7766936" cy="20164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สภาผู้แทนราษฎร</a:t>
            </a:r>
          </a:p>
          <a:p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</a:t>
            </a:r>
          </a:p>
          <a:p>
            <a:r>
              <a:rPr lang="th-TH" sz="2800" b="1" dirty="0">
                <a:solidFill>
                  <a:schemeClr val="tx1"/>
                </a:solidFill>
                <a:cs typeface="+mj-cs"/>
              </a:rPr>
              <a:t> </a:t>
            </a:r>
            <a:endParaRPr lang="th-TH" sz="2800" dirty="0">
              <a:solidFill>
                <a:schemeClr val="tx1"/>
              </a:solidFill>
              <a:cs typeface="+mj-cs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412668"/>
            <a:ext cx="8653376" cy="1905718"/>
          </a:xfrm>
          <a:prstGeom prst="downArrowCallout">
            <a:avLst>
              <a:gd name="adj1" fmla="val 39888"/>
              <a:gd name="adj2" fmla="val 35674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แผนและผลการเบิกจ่ายงบประมาณรายจ่ายประจำปีงบประมาณ พ.ศ. </a:t>
            </a:r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  <a:endParaRPr lang="th-TH" sz="3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จำแนกระดับผลผลิต / โครงการ</a:t>
            </a:r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912448"/>
              </p:ext>
            </p:extLst>
          </p:nvPr>
        </p:nvGraphicFramePr>
        <p:xfrm>
          <a:off x="256032" y="2450590"/>
          <a:ext cx="11466575" cy="3040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3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48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951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636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2583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แผนงาน/ผลผลิต/โครงการ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งบประมาณปี</a:t>
                      </a:r>
                    </a:p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แผนการใช้จ่าย</a:t>
                      </a:r>
                    </a:p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ผลการเบิกจ่าย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25830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แผนงานยุทธศาสตร์ส่งเสริมการกระจายอำนาจให้แก่องค์กรปกครองส่วนท้องถิ่น</a:t>
                      </a:r>
                      <a:r>
                        <a:rPr lang="th-TH" sz="24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ผลผลิตการจัดบริการสาธารณะ</a:t>
                      </a:r>
                      <a:endParaRPr lang="th-TH" sz="2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182.8388</a:t>
                      </a:r>
                      <a:endParaRPr lang="th-TH" sz="4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182.8388</a:t>
                      </a:r>
                      <a:endParaRPr lang="th-TH" sz="48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117.2575</a:t>
                      </a:r>
                      <a:endParaRPr lang="th-TH" sz="4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64.13</a:t>
                      </a:r>
                      <a:endParaRPr lang="th-TH" sz="4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5830">
                <a:tc gridSpan="5">
                  <a:txBody>
                    <a:bodyPr/>
                    <a:lstStyle/>
                    <a:p>
                      <a:r>
                        <a:rPr lang="th-TH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 </a:t>
                      </a: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งบประมาณรายจ่ายประจำปีงบประมาณ พ.ศ. </a:t>
                      </a:r>
                      <a:r>
                        <a:rPr lang="th-TH" sz="18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 </a:t>
                      </a:r>
                      <a:r>
                        <a:rPr lang="th-TH" sz="18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ที่ได้รับจัดสรร</a:t>
                      </a:r>
                      <a:r>
                        <a:rPr lang="th-TH" sz="18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ภายใต้สำนักงบประมาณ</a:t>
                      </a:r>
                      <a:endParaRPr lang="th-TH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19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7" y="66141"/>
            <a:ext cx="1911737" cy="1114985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187,039,800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191271" y="818177"/>
            <a:ext cx="4213668" cy="6271491"/>
          </a:xfrm>
          <a:prstGeom prst="wedgeRoundRectCallout">
            <a:avLst>
              <a:gd name="adj1" fmla="val -755"/>
              <a:gd name="adj2" fmla="val 62930"/>
              <a:gd name="adj3" fmla="val 16667"/>
            </a:avLst>
          </a:prstGeom>
          <a:solidFill>
            <a:srgbClr val="E49C9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1 การจัดบริการสาธารณะด้านการศึกษา</a:t>
            </a:r>
          </a:p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</a:t>
            </a:r>
            <a:r>
              <a:rPr lang="th-TH" sz="3200" b="1" i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131,084,200 </a:t>
            </a:r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-การจัดการศึกษาภาคบังคับ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-การส่งเสริมและพัฒนาศักยภาพการจัดการศึกษาท้องถิ่น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3114059217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529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187,039,800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532757" y="930498"/>
            <a:ext cx="3562194" cy="6302984"/>
          </a:xfrm>
          <a:prstGeom prst="wedgeRoundRectCallout">
            <a:avLst>
              <a:gd name="adj1" fmla="val 12284"/>
              <a:gd name="adj2" fmla="val 61015"/>
              <a:gd name="adj3" fmla="val 16667"/>
            </a:avLst>
          </a:prstGeom>
          <a:solidFill>
            <a:srgbClr val="FFFFB9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2 การจัดบริการสาธารณะด้านสังคม</a:t>
            </a:r>
          </a:p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</a:t>
            </a:r>
            <a:r>
              <a:rPr lang="th-TH" sz="3200" b="1" i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30,149,900 </a:t>
            </a:r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-ดำเนินการขับเคลื่อนโครงการสัตว์ปลอดโรค </a:t>
            </a:r>
            <a:r>
              <a:rPr lang="th-TH" sz="32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คน</a:t>
            </a:r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ปลอดภัยจากโรคพิษสุนัขบ้า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-เบี้ยยังชีพผู้สูงอายุ , คนพิการ , ผู้ป่วยเอดส์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11" name="แผนภูมิ 10"/>
          <p:cNvGraphicFramePr/>
          <p:nvPr>
            <p:extLst>
              <p:ext uri="{D42A27DB-BD31-4B8C-83A1-F6EECF244321}">
                <p14:modId xmlns:p14="http://schemas.microsoft.com/office/powerpoint/2010/main" val="1235990103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7211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แผนการดำเนินงานในปีงบประมาณ 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187,039,800 </a:t>
            </a: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451996" y="918075"/>
            <a:ext cx="3852807" cy="6432076"/>
          </a:xfrm>
          <a:prstGeom prst="wedgeRoundRectCallout">
            <a:avLst>
              <a:gd name="adj1" fmla="val 25723"/>
              <a:gd name="adj2" fmla="val 58373"/>
              <a:gd name="adj3" fmla="val 16667"/>
            </a:avLst>
          </a:prstGeom>
          <a:solidFill>
            <a:srgbClr val="FDC7EE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3 การจัดบริการสาธารณะ</a:t>
            </a:r>
            <a:r>
              <a:rPr lang="th-TH" sz="3200" b="1" i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ด้านสิ่งแวดล้อม</a:t>
            </a:r>
            <a:endParaRPr lang="th-TH" sz="3200" b="1" i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</a:t>
            </a:r>
            <a:r>
              <a:rPr lang="th-TH" sz="3200" b="1" i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7,200,000 </a:t>
            </a:r>
            <a:r>
              <a:rPr lang="th-TH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โครงการ/กิจกรรมสำคัญ</a:t>
            </a:r>
          </a:p>
          <a:p>
            <a:r>
              <a:rPr lang="th-TH" sz="3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-ดำเนิน</a:t>
            </a:r>
            <a:r>
              <a:rPr lang="th-TH" sz="32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การจัดซื้อครุภัณฑ์รถบรรทุกขยะ ขนาด 6 ตัน 6 ล้อ ปริมาตรกระบอกสูบไม่ต่ำกว่า 6,000 ซีซี หรือกำลังเครื่องยนต์สูงสุดไม่ต่ำกว่า 1,700 กิโลวัตต์    แบบอัดท้าย จำนวน 3 คัน</a:t>
            </a:r>
            <a:endParaRPr lang="th-TH" sz="3200" b="1" i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271013370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5637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35630"/>
            <a:ext cx="10596283" cy="797245"/>
          </a:xfrm>
          <a:effectLst/>
        </p:spPr>
        <p:txBody>
          <a:bodyPr>
            <a:no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12" name="คำบรรยายภาพแบบลูกศรลง 11"/>
          <p:cNvSpPr/>
          <p:nvPr/>
        </p:nvSpPr>
        <p:spPr>
          <a:xfrm>
            <a:off x="2102911" y="173524"/>
            <a:ext cx="8653376" cy="1836756"/>
          </a:xfrm>
          <a:prstGeom prst="downArrowCallout">
            <a:avLst>
              <a:gd name="adj1" fmla="val 39075"/>
              <a:gd name="adj2" fmla="val 38521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แผนการดำเนินงานในปีงบประมาณ 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ที่สำคัญ และผลสัมฤทธิ์ที่คาดว่าจะได้รับ เทศบาลฯ ได้รับจัดสรรงบประมาณรายจ่ายประจำปีงบประมาณ </a:t>
            </a:r>
          </a:p>
          <a:p>
            <a:pPr algn="ctr"/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28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187,039,800  บาท</a:t>
            </a:r>
            <a:endParaRPr lang="th-TH" sz="2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 rot="16200000">
            <a:off x="1559651" y="903604"/>
            <a:ext cx="3562194" cy="6356772"/>
          </a:xfrm>
          <a:prstGeom prst="wedgeRoundRectCallout">
            <a:avLst>
              <a:gd name="adj1" fmla="val 18550"/>
              <a:gd name="adj2" fmla="val 5996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" rtlCol="0" anchor="ctr"/>
          <a:lstStyle/>
          <a:p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กิจกรรม</a:t>
            </a:r>
            <a:r>
              <a:rPr lang="th-TH" sz="3000" b="1" i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ที่ 4  </a:t>
            </a:r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การจัดบริการสาธารณะการบริหารจัดการ</a:t>
            </a:r>
          </a:p>
          <a:p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งบประมาณ </a:t>
            </a:r>
            <a:r>
              <a:rPr lang="th-TH" sz="3000" b="1" i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18,605,700 </a:t>
            </a:r>
            <a:r>
              <a:rPr lang="th-TH" sz="30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บาท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โครงการ/กิจกรรมสำคัญ</a:t>
            </a:r>
          </a:p>
          <a:p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-เงินเดือน / สวัสดิการ </a:t>
            </a:r>
            <a:r>
              <a:rPr lang="th-TH" sz="3000" b="1" i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ขรก</a:t>
            </a:r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.ถ่ายโอน</a:t>
            </a:r>
          </a:p>
          <a:p>
            <a:r>
              <a:rPr lang="th-TH" sz="3000" b="1" i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-การ</a:t>
            </a:r>
            <a:r>
              <a:rPr lang="th-TH" sz="3000" b="1" i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ดำเนินการตามอำนาจหน้าที่และภารกิจที่รับถ่ายโอน</a:t>
            </a:r>
          </a:p>
          <a:p>
            <a:pPr algn="ctr"/>
            <a:endParaRPr lang="th-TH" sz="2800" b="1" i="1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2525257107"/>
              </p:ext>
            </p:extLst>
          </p:nvPr>
        </p:nvGraphicFramePr>
        <p:xfrm>
          <a:off x="6680499" y="1573306"/>
          <a:ext cx="5217719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4011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892359" y="5448748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3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ขอขอบคุณ</a:t>
            </a:r>
          </a:p>
          <a:p>
            <a:r>
              <a:rPr lang="th-TH" sz="3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3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661" y="457703"/>
            <a:ext cx="4057344" cy="3915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163" y="3912614"/>
            <a:ext cx="4318943" cy="251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2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83875" y="229125"/>
            <a:ext cx="10982561" cy="27001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th-TH" sz="8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วิสัยทัศน์</a:t>
            </a:r>
            <a:r>
              <a:rPr lang="th-TH" sz="8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8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8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 เมืองอยู่สบาย</a:t>
            </a:r>
            <a:endParaRPr lang="th-TH" sz="7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80" y="2738543"/>
            <a:ext cx="5265892" cy="30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6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72954" y="1752549"/>
            <a:ext cx="11586949" cy="3850784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60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พันธ</a:t>
            </a:r>
            <a:r>
              <a:rPr lang="th-TH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</a:t>
            </a: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1.การจัดบริการสาธารณะด้านการศึกษา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2.การจัดบริการสาธารณะด้านโครงสร้างพื้นฐาน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3.การจัดบริการสาธารณะด้านสังคม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4.การจัดบริการสาธารณะด้านสิ่งแวดล้อม</a:t>
            </a:r>
            <a:b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5.การจัดบริการสาธารณะด้านการบริหารจัดการ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4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เนื้อหา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2" y="96566"/>
            <a:ext cx="11564471" cy="6444083"/>
          </a:xfr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1"/>
            <a:ext cx="11864689" cy="4394499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 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 อุปสรรคในการดำเนินงาน และแนวทางแก้ไข</a:t>
            </a:r>
            <a:b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solidFill>
                  <a:srgbClr val="002060"/>
                </a:solidFill>
              </a:rPr>
              <a:t>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7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96562" y="520586"/>
            <a:ext cx="11864689" cy="796822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 </a:t>
            </a:r>
            <a:r>
              <a:rPr lang="th-TH" sz="4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2442" cy="1593646"/>
          </a:xfrm>
          <a:prstGeom prst="rect">
            <a:avLst/>
          </a:prstGeom>
        </p:spPr>
      </p:pic>
      <p:sp>
        <p:nvSpPr>
          <p:cNvPr id="4" name="วงรี 3"/>
          <p:cNvSpPr/>
          <p:nvPr/>
        </p:nvSpPr>
        <p:spPr>
          <a:xfrm>
            <a:off x="104839" y="1929188"/>
            <a:ext cx="2522764" cy="1836964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ได้รับการจัดสรร</a:t>
            </a:r>
          </a:p>
          <a:p>
            <a:pPr algn="ctr"/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จำนวน</a:t>
            </a:r>
          </a:p>
          <a:p>
            <a:pPr algn="ctr"/>
            <a:r>
              <a:rPr lang="th-TH" sz="24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182,838,800 </a:t>
            </a:r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7" name="วงรี 6"/>
          <p:cNvSpPr/>
          <p:nvPr/>
        </p:nvSpPr>
        <p:spPr>
          <a:xfrm>
            <a:off x="104839" y="4101694"/>
            <a:ext cx="2522764" cy="1836964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เงินรายได้</a:t>
            </a:r>
          </a:p>
          <a:p>
            <a:pPr algn="ctr"/>
            <a:r>
              <a:rPr lang="th-TH" sz="24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123,080,000 </a:t>
            </a:r>
            <a:r>
              <a:rPr lang="th-TH" sz="24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9" name="วงรี 8"/>
          <p:cNvSpPr/>
          <p:nvPr/>
        </p:nvSpPr>
        <p:spPr>
          <a:xfrm>
            <a:off x="3212710" y="1722359"/>
            <a:ext cx="2192047" cy="1125311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เงินอุดหนุนทั่วไป</a:t>
            </a:r>
          </a:p>
          <a:p>
            <a:pPr algn="ctr"/>
            <a:r>
              <a:rPr lang="th-TH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168,577,400</a:t>
            </a:r>
            <a:r>
              <a:rPr lang="en-US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11" name="วงรี 10"/>
          <p:cNvSpPr/>
          <p:nvPr/>
        </p:nvSpPr>
        <p:spPr>
          <a:xfrm>
            <a:off x="3212709" y="2981949"/>
            <a:ext cx="2192047" cy="1125311"/>
          </a:xfrm>
          <a:prstGeom prst="ellips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9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เงินอุดหนุนเฉพาะกิจ</a:t>
            </a:r>
          </a:p>
          <a:p>
            <a:pPr algn="ctr"/>
            <a:r>
              <a:rPr lang="th-TH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14,261,400</a:t>
            </a:r>
            <a:r>
              <a:rPr lang="en-US" sz="20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5" name="แผนผังลำดับงาน: กระบวนการ 4"/>
          <p:cNvSpPr/>
          <p:nvPr/>
        </p:nvSpPr>
        <p:spPr>
          <a:xfrm>
            <a:off x="6350736" y="1978504"/>
            <a:ext cx="4914672" cy="175466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1.การจัดบริการสาธารณะด้านการศึกษา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2.การจัดบริการสาธารณะด้านโครงสร้างพื้นฐาน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3.การจัดบริการสาธารณะด้านสังคม</a:t>
            </a:r>
          </a:p>
          <a:p>
            <a:r>
              <a:rPr lang="th-TH" sz="28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4.การจัดบริการสาธารณะด้านการบริหารจัดการ</a:t>
            </a:r>
          </a:p>
        </p:txBody>
      </p:sp>
      <p:sp>
        <p:nvSpPr>
          <p:cNvPr id="10" name="ลูกศรขวา 9"/>
          <p:cNvSpPr/>
          <p:nvPr/>
        </p:nvSpPr>
        <p:spPr>
          <a:xfrm rot="20737885">
            <a:off x="2522763" y="2147854"/>
            <a:ext cx="649224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ลูกศรขวา 11"/>
          <p:cNvSpPr/>
          <p:nvPr/>
        </p:nvSpPr>
        <p:spPr>
          <a:xfrm rot="765964">
            <a:off x="2510504" y="3319721"/>
            <a:ext cx="649224" cy="2743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ลูกศรขวาท้ายขีด 14"/>
          <p:cNvSpPr/>
          <p:nvPr/>
        </p:nvSpPr>
        <p:spPr>
          <a:xfrm>
            <a:off x="5243804" y="2567338"/>
            <a:ext cx="955827" cy="6949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แผนผังลำดับงาน: กระบวนการ 15"/>
          <p:cNvSpPr/>
          <p:nvPr/>
        </p:nvSpPr>
        <p:spPr>
          <a:xfrm>
            <a:off x="3630168" y="4235458"/>
            <a:ext cx="8396881" cy="169907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i="1" dirty="0">
                <a:solidFill>
                  <a:schemeClr val="tx1"/>
                </a:solidFill>
                <a:cs typeface="+mj-cs"/>
              </a:rPr>
              <a:t>         </a:t>
            </a:r>
            <a:r>
              <a:rPr lang="th-TH" sz="28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พัฒนาท้องถิ่นตามภารกิจและอำนาจหน้าที่ด้านต่างๆ เช่น</a:t>
            </a:r>
          </a:p>
          <a:p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*ด้านการพัฒนาการท่องเที่ยว    *ด้านการพัฒนา</a:t>
            </a:r>
            <a:r>
              <a:rPr lang="th-TH" sz="2800" b="1" i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  </a:t>
            </a:r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*ด้านการพัฒนาคุณภาพชีวิต    *ด้านการส่งเสริมศาสนา วัฒนธรรม ภูมิปัญญาท้องถิ่น </a:t>
            </a:r>
          </a:p>
          <a:p>
            <a:r>
              <a:rPr lang="th-TH" sz="28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*ด้านการบริหารจัดการทรัพยากรธรรมชาติและสิ่งแวดล้อม</a:t>
            </a:r>
          </a:p>
        </p:txBody>
      </p:sp>
      <p:sp>
        <p:nvSpPr>
          <p:cNvPr id="17" name="ลูกศรขวาท้ายขีด 16"/>
          <p:cNvSpPr/>
          <p:nvPr/>
        </p:nvSpPr>
        <p:spPr>
          <a:xfrm>
            <a:off x="2829087" y="4789933"/>
            <a:ext cx="737073" cy="6949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เครื่องหมายบั้ง 18"/>
          <p:cNvSpPr/>
          <p:nvPr/>
        </p:nvSpPr>
        <p:spPr>
          <a:xfrm>
            <a:off x="3997836" y="4392510"/>
            <a:ext cx="164592" cy="2170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9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2296758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327311" y="531776"/>
            <a:ext cx="11864689" cy="230306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</a:t>
            </a:r>
            <a:r>
              <a:rPr lang="th-TH" sz="40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  <a:endParaRPr lang="th-TH" sz="40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            การจัดบริการสาธารณะด้านการศึกษา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/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66" y="1232039"/>
            <a:ext cx="3120000" cy="234000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26" y="1232040"/>
            <a:ext cx="3348000" cy="2305395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487" y="1250072"/>
            <a:ext cx="3200753" cy="2268000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66" y="3667519"/>
            <a:ext cx="3120000" cy="2447203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26" y="3675548"/>
            <a:ext cx="3348000" cy="2439173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492" y="3655825"/>
            <a:ext cx="3217441" cy="24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5970495"/>
            <a:ext cx="10596283" cy="14092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2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1178039" y="-186779"/>
            <a:ext cx="11864689" cy="3137815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th-TH" sz="4800" b="1" dirty="0">
                <a:solidFill>
                  <a:srgbClr val="002060"/>
                </a:solidFill>
              </a:rPr>
              <a:t>     </a:t>
            </a: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ผลการดำเนินงานที่สำคัญในปีงบประมาณ พ.ศ.</a:t>
            </a:r>
            <a:r>
              <a:rPr lang="th-TH" sz="4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 </a:t>
            </a:r>
            <a:endParaRPr lang="th-TH" sz="4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l"/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การจัดบริการสาธารณะด้านสังคม</a:t>
            </a: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23" y="1719827"/>
            <a:ext cx="3519418" cy="2027335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963" y="1695162"/>
            <a:ext cx="3128071" cy="2052000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658" y="1695162"/>
            <a:ext cx="3544233" cy="2052000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67" y="3807933"/>
            <a:ext cx="3509522" cy="2113770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963" y="3795954"/>
            <a:ext cx="3132000" cy="2088000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807" y="3794662"/>
            <a:ext cx="3552084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2360" y="1091902"/>
            <a:ext cx="11864689" cy="1898186"/>
          </a:xfr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th-TH" sz="4800" b="1" dirty="0">
                <a:solidFill>
                  <a:srgbClr val="002060"/>
                </a:solidFill>
              </a:rPr>
              <a:t>                                   </a:t>
            </a:r>
            <a:r>
              <a:rPr lang="th-TH" sz="2800" b="1" dirty="0">
                <a:solidFill>
                  <a:srgbClr val="002060"/>
                </a:solidFill>
              </a:rPr>
              <a:t/>
            </a:r>
            <a:br>
              <a:rPr lang="th-TH" sz="2800" b="1" dirty="0">
                <a:solidFill>
                  <a:srgbClr val="002060"/>
                </a:solidFill>
              </a:rPr>
            </a:br>
            <a:r>
              <a:rPr lang="th-TH" sz="4000" b="1" dirty="0">
                <a:solidFill>
                  <a:srgbClr val="002060"/>
                </a:solidFill>
              </a:rPr>
              <a:t/>
            </a:r>
            <a:br>
              <a:rPr lang="th-TH" sz="4000" b="1" dirty="0">
                <a:solidFill>
                  <a:srgbClr val="002060"/>
                </a:solidFill>
              </a:rPr>
            </a:b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0766" y="6060755"/>
            <a:ext cx="10596283" cy="1409252"/>
          </a:xfrm>
          <a:effectLst/>
        </p:spPr>
        <p:txBody>
          <a:bodyPr>
            <a:normAutofit/>
          </a:bodyPr>
          <a:lstStyle/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นำเสนอต่อคณะกรรมาธิการวิสามัญพิจารณาร่างพระราชบัญญัติงบประมาณรายจ่ายประจำปี พ.ศ. 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2565 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สภาผู้แทนราษฎร</a:t>
            </a:r>
          </a:p>
          <a:p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โดย...เทศบาลเมืองเพชรบูรณ์ </a:t>
            </a:r>
            <a:endParaRPr lang="th-TH" sz="2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238" y="0"/>
            <a:ext cx="1270762" cy="12264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02911" cy="1226484"/>
          </a:xfrm>
          <a:prstGeom prst="rect">
            <a:avLst/>
          </a:prstGeo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327311" y="6723"/>
            <a:ext cx="11864689" cy="1219761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ปัญหาและอุปสรรคในการดำเนินการ และแนวทางแก้ไข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คำบรรยายภาพแบบลูกศรลง 3"/>
          <p:cNvSpPr/>
          <p:nvPr/>
        </p:nvSpPr>
        <p:spPr>
          <a:xfrm>
            <a:off x="1847088" y="1508760"/>
            <a:ext cx="2734056" cy="1040802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ปัญหาและอุปสรรค</a:t>
            </a:r>
          </a:p>
          <a:p>
            <a:pPr algn="ctr"/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ในการดำเนินงาน</a:t>
            </a: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886968" y="2871216"/>
            <a:ext cx="4654296" cy="30998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งบประมาณมีจำกัด ไม่เพียงพอ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ด้านกฎหมาย ข้อกฎหมายที่เกี่ยวข้องต่อการบริหารงานขององค์กรปกครองส่วนท้องถิ่น หลายประเด็นค่อนข้างที่จะล้าหลัง ระเบียบบางเรื่องไม่ได้แก้ไขปรับปรุง ทำให้เป็นปัญหาและอุปสรรคข้อจำกัดทางอำนาจหน้าที่ที่ต้องดำเนินการจัดบริการสาธารณะ</a:t>
            </a:r>
          </a:p>
        </p:txBody>
      </p:sp>
      <p:sp>
        <p:nvSpPr>
          <p:cNvPr id="10" name="คำบรรยายภาพแบบลูกศรลง 9"/>
          <p:cNvSpPr/>
          <p:nvPr/>
        </p:nvSpPr>
        <p:spPr>
          <a:xfrm>
            <a:off x="7087711" y="1508760"/>
            <a:ext cx="2734056" cy="1040802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แนวทางแก้ไข</a:t>
            </a: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5988242" y="2871215"/>
            <a:ext cx="4932995" cy="30998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ควรจัดสรรงบประมาณให้เพียงพอ เหมาะสม</a:t>
            </a:r>
            <a:r>
              <a:rPr lang="th-TH" sz="2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สอดคล้องตามความสำคัญและความจำเป็น</a:t>
            </a:r>
            <a:endParaRPr lang="th-TH" sz="2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แก้ไขกฎหมายที่เกี่ยวข้อง เพื่อผ่อนผัน หรือยืดหยุ่นเพื่อเปิดโอกาสให้เทศบาลดำเนินการได้ โดยการให้มีข้อยกเว้นได้ในกรณีการทำกิจกรรมบริการสาธารณะ</a:t>
            </a:r>
          </a:p>
        </p:txBody>
      </p:sp>
    </p:spTree>
    <p:extLst>
      <p:ext uri="{BB962C8B-B14F-4D97-AF65-F5344CB8AC3E}">
        <p14:creationId xmlns:p14="http://schemas.microsoft.com/office/powerpoint/2010/main" val="17197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เหลี่ยมเพชร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1673</TotalTime>
  <Words>885</Words>
  <Application>Microsoft Office PowerPoint</Application>
  <PresentationFormat>แบบจอกว้าง</PresentationFormat>
  <Paragraphs>142</Paragraphs>
  <Slides>15</Slides>
  <Notes>15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15</vt:i4>
      </vt:variant>
    </vt:vector>
  </HeadingPairs>
  <TitlesOfParts>
    <vt:vector size="23" baseType="lpstr">
      <vt:lpstr>Arial</vt:lpstr>
      <vt:lpstr>Calibri</vt:lpstr>
      <vt:lpstr>Cordia New</vt:lpstr>
      <vt:lpstr>IrisUPC</vt:lpstr>
      <vt:lpstr>TH SarabunPSK</vt:lpstr>
      <vt:lpstr>Trebuchet MS</vt:lpstr>
      <vt:lpstr>Wingdings 3</vt:lpstr>
      <vt:lpstr>เหลี่ยมเพชร</vt:lpstr>
      <vt:lpstr>การพิจารณางบประมาณรายจ่ายประจำปีงบประมาณ พ.ศ. 2565 แผนงานยุทธศาสตร์ส่งเสริมการกระจายอำนาจ ให้แก่องค์กรปกครองส่วนท้องถิ่น</vt:lpstr>
      <vt:lpstr>วิสัยทัศน์ เพชรบูรณ์ เมืองอยู่สบาย</vt:lpstr>
      <vt:lpstr>                                    พันธกิจ                       1.การจัดบริการสาธารณะด้านการศึกษา                     2.การจัดบริการสาธารณะด้านโครงสร้างพื้นฐาน                     3.การจัดบริการสาธารณะด้านสังคม                     4.การจัดบริการสาธารณะด้านสิ่งแวดล้อม                     5.การจัดบริการสาธารณะด้านการบริหารจัดการ </vt:lpstr>
      <vt:lpstr>งานนำเสนอ PowerPoint</vt:lpstr>
      <vt:lpstr>ผลการดำเนินงานที่สำคัญในปีงบประมาณ พ.ศ. 2564  ปัญหา อุปสรรคในการดำเนินงาน และแนวทางแก้ไข                    </vt:lpstr>
      <vt:lpstr>ผลการดำเนินงานที่สำคัญในปีงบประมาณ พ.ศ. 2564</vt:lpstr>
      <vt:lpstr>                                     </vt:lpstr>
      <vt:lpstr>งานนำเสนอ PowerPoint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                                     </vt:lpstr>
      <vt:lpstr>งานนำเสนอ PowerPoint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KKD Windows Se7en V1</cp:lastModifiedBy>
  <cp:revision>138</cp:revision>
  <cp:lastPrinted>2020-06-22T06:26:44Z</cp:lastPrinted>
  <dcterms:created xsi:type="dcterms:W3CDTF">2020-06-15T04:34:04Z</dcterms:created>
  <dcterms:modified xsi:type="dcterms:W3CDTF">2021-05-20T03:13:36Z</dcterms:modified>
</cp:coreProperties>
</file>