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67" r:id="rId3"/>
    <p:sldId id="268" r:id="rId4"/>
    <p:sldId id="259" r:id="rId5"/>
    <p:sldId id="263" r:id="rId6"/>
    <p:sldId id="264" r:id="rId7"/>
    <p:sldId id="265" r:id="rId8"/>
    <p:sldId id="261" r:id="rId9"/>
    <p:sldId id="269" r:id="rId10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24711-50C5-41EB-B0D8-2514283725D8}" type="datetimeFigureOut">
              <a:rPr lang="th-TH" smtClean="0"/>
              <a:t>30/06/64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5A28-AB41-4846-A4E8-031BCDD2D5E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457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DCF524-4EFE-4267-AAAC-91555E2EDC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2BB208E-DEBF-4032-A0C1-5A943785A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6C6BB0-4F38-4FFD-99A6-16AA2BB59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0FEEDF-DFD9-45E8-8B2D-6F0B2F24E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B1ECEFA-DAB6-44E8-9B91-40658133F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1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C1EF1C-7B5F-468C-BFAD-CE11C656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E5C401E-C522-41D0-A1DD-AFA165EC3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E81E0E-CAA5-4305-97E5-3DC0AEF94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BA62975-D239-42B3-A5E7-16CC5E1E7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B5E0637-FBBD-4852-854E-CC905C6FE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39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D117EF3-FD48-404E-92BA-CDAD45AA0A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B93CA1A-A12B-4410-84F5-0604CCB5F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D669F5C-574B-4845-A785-1D7F22CE4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C25A6F-16D2-481F-B5F0-316F1069D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D204C09-1EB2-4518-9219-DD77B2B59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46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8EEEEC-8DAC-4CD0-A872-6B372362B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1FDE0F9-D06A-4586-9CA7-B5454B1FC8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2A69F77-5879-45DB-8AD2-C84F135C0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EFC1A35-8E13-4569-97ED-3D4D606FF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4BBBB35-36A7-4DB6-BA9D-D251AEC02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219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A34C0C-589D-4912-88E7-4870FE7D2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AFE87C2-04B7-4B30-B6BB-0797763EB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5BF4196-A01B-4FC1-9099-B38E26D90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3159F2D-B7FD-4C24-BAD7-2F71DC527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5CF2303-F30E-4EA6-B7ED-A80B1E6A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833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D98A3A-8026-4C77-8DA7-D1FD2033B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4CC4539-6487-4818-97CB-F5E3FCE1D7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97F11B1-F354-4DCA-A1EC-52E0AB2E0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F402B6F-39F2-4447-A35A-44E1C54D0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05B39BC-39F6-45D7-A96F-59C7BD3F7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DB8FAB5-14C9-409E-AB45-9959296AF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969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FEA359-EBD8-4035-9ACB-BBA8BB297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72844CF-DEAF-4275-BFBB-9950A795C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DA3511D-62A5-4BBE-840C-DF0EC26E9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8A108D1-DF1E-4859-9658-686F5E295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AE86749-1859-4ACC-B6C6-C95386EBE7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6CB43E8-A775-493B-9863-B3DA40CCA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6E37065-8BF4-437B-8EB9-BA07CA338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727BA0C-C408-4BC8-A5A2-7D679DC56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39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88C7A4-95E9-4202-9A1D-EDC759248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66B8E5D-3361-47C3-A555-125B5788C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48EBE9E-3089-436C-8A42-8706518EC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1273767-47C3-422E-BFAE-431FF4149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5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52823A7-AFCB-49F6-AD07-70907FE3B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DC91315-0E54-4C2F-A51D-0F726C4B7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B71835E-3A48-44F7-B2DC-49989D552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750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128871-9A06-4A38-92D4-57977EDC5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368DAE4-5338-492A-B609-FAE601261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44FFD9B-C052-4B22-B870-6CF2405B8A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9DA9126-9958-4766-B88A-A9003F57C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D0D9B68-0BEF-4518-A72A-F8599971F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9B73A03-5668-4ECC-9158-C73FE8DA3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5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859B4ED-FDE5-4007-862D-1CFB2A974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EF96F8D-02CF-449A-8D9F-ED443AC055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56D1CCE-C1CE-41DB-8D62-9947091CB9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72E2C04-4F58-4C4B-BE6A-FC7FE4AF0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B426784-3255-4092-AE02-0B5DF2219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A6B9B65-78FC-4D2F-BD28-4B1C748CE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37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B84741E-85FB-4866-8B8D-305AF906C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F5C26D-B83E-4087-B0C1-BD3CD1C53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9FD172-B89B-4D5F-8600-BDA065B1C0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9472E-08E1-4D70-BA09-20DD35FFBEF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E96C83F-85F7-4DEB-8BBE-185D2B87EC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E624FF-838E-458F-8905-7283B5218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C8165-F775-49AC-8452-3D27AC4C0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4DBD4CD-596B-4C4C-8F1A-0FD5AA641F37}"/>
              </a:ext>
            </a:extLst>
          </p:cNvPr>
          <p:cNvSpPr txBox="1"/>
          <p:nvPr/>
        </p:nvSpPr>
        <p:spPr>
          <a:xfrm>
            <a:off x="1219200" y="435955"/>
            <a:ext cx="97536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9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การชี้แจงงบประมาณรายจ่ายประจำปีงบประมาณ พ.ศ. </a:t>
            </a:r>
            <a:r>
              <a:rPr lang="th-TH" sz="29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2565</a:t>
            </a:r>
            <a:endParaRPr lang="th-TH" sz="29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9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ต่อคณะอนุกรรมาธิการท้องถิ่น องค์การบริหารส่วนจังหวัด </a:t>
            </a:r>
            <a:r>
              <a:rPr lang="th-TH" sz="29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เทศบาลนคร</a:t>
            </a:r>
          </a:p>
          <a:p>
            <a:pPr algn="ctr"/>
            <a:r>
              <a:rPr lang="th-TH" sz="29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เทศบาลเมือง กรุงเทพมหานคร พัทยา และเงินอุดหนุนที่จัดสรรให้แก่องค์กร</a:t>
            </a:r>
            <a:r>
              <a:rPr lang="th-TH" sz="29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ปกครอง</a:t>
            </a:r>
            <a:br>
              <a:rPr lang="th-TH" sz="29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9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</a:t>
            </a:r>
            <a:r>
              <a:rPr lang="th-TH" sz="29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ท้องถิ่น (เทศบาลตำบลและองค์การบริหารส่วนตำบล) ของกรมส่งเสริมการปกครองท้องถิ่น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1E7FEBD-0037-471F-8E23-96FCC71A37E3}"/>
              </a:ext>
            </a:extLst>
          </p:cNvPr>
          <p:cNvSpPr txBox="1"/>
          <p:nvPr/>
        </p:nvSpPr>
        <p:spPr>
          <a:xfrm>
            <a:off x="3629660" y="2573906"/>
            <a:ext cx="5252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เทศบาลเมืองเพชรบูรณ์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BAA9C1-601C-4BDC-B0A2-3D49FF6DC524}"/>
              </a:ext>
            </a:extLst>
          </p:cNvPr>
          <p:cNvSpPr txBox="1"/>
          <p:nvPr/>
        </p:nvSpPr>
        <p:spPr>
          <a:xfrm>
            <a:off x="868680" y="3644910"/>
            <a:ext cx="10307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สรุปภาพรวมรายได้ ที่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เทศบาล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นำไปเป็นรายจ่ายในปีงบประมาณ พ.ศ.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2565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20EF82ED-4AE9-4D49-86F4-B137F60B2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891381"/>
              </p:ext>
            </p:extLst>
          </p:nvPr>
        </p:nvGraphicFramePr>
        <p:xfrm>
          <a:off x="1485900" y="4428644"/>
          <a:ext cx="9351818" cy="1732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73287">
                  <a:extLst>
                    <a:ext uri="{9D8B030D-6E8A-4147-A177-3AD203B41FA5}">
                      <a16:colId xmlns="" xmlns:a16="http://schemas.microsoft.com/office/drawing/2014/main" val="3143491231"/>
                    </a:ext>
                  </a:extLst>
                </a:gridCol>
                <a:gridCol w="1678531">
                  <a:extLst>
                    <a:ext uri="{9D8B030D-6E8A-4147-A177-3AD203B41FA5}">
                      <a16:colId xmlns="" xmlns:a16="http://schemas.microsoft.com/office/drawing/2014/main" val="3291818015"/>
                    </a:ext>
                  </a:extLst>
                </a:gridCol>
              </a:tblGrid>
              <a:tr h="292100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รายได้ที่ท้องถิ่นจัดเก็บ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เอง (จากการประมาณการ)</a:t>
                      </a:r>
                      <a:r>
                        <a:rPr lang="th-TH" sz="2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</a:t>
                      </a:r>
                      <a:r>
                        <a:rPr lang="th-TH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641</a:t>
                      </a:r>
                      <a:r>
                        <a:rPr lang="th-TH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73206451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รายได้ที่รัฐบาลจัดเก็บให้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และจัดสรรให้ (จากการประมาณการ)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123,080,000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41383544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รายได้จากเงินอุดหนุน (งบประมาณ) ตามร่าง พ.ร.บ.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800" u="sng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187,039,800</a:t>
                      </a:r>
                      <a:endParaRPr lang="en-US" sz="2800" b="0" i="0" u="sng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7629482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รวมรายได้ท้องถิ่น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dbl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353</a:t>
                      </a:r>
                      <a:r>
                        <a:rPr lang="th-TH" sz="2800" b="1" u="dbl" strike="noStrike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,761,000</a:t>
                      </a:r>
                      <a:endParaRPr lang="en-US" sz="2800" b="1" i="0" u="dbl" strike="noStrike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88675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8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แผนการใช้จ่ายเงินรายได้ที่ท้องถิ่นจัดเก็บเอง และรายได้ที่รัฐบาลจัดเก็บให้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และจัดสรรให้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106979"/>
              </p:ext>
            </p:extLst>
          </p:nvPr>
        </p:nvGraphicFramePr>
        <p:xfrm>
          <a:off x="605790" y="719660"/>
          <a:ext cx="10869930" cy="5483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89070"/>
                <a:gridCol w="1851660"/>
                <a:gridCol w="1863090"/>
                <a:gridCol w="1851660"/>
                <a:gridCol w="1314450"/>
              </a:tblGrid>
              <a:tr h="456976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2564 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 vMerge="1">
                  <a:txBody>
                    <a:bodyPr/>
                    <a:lstStyle/>
                    <a:p>
                      <a:pPr algn="ctr"/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167,161,200</a:t>
                      </a:r>
                      <a:endParaRPr lang="th-TH" sz="2000" b="1" u="sng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166,721,200</a:t>
                      </a:r>
                      <a:endParaRPr lang="th-TH" sz="2000" b="1" u="sng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sng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-440,000</a:t>
                      </a:r>
                      <a:endParaRPr lang="th-TH" sz="2000" b="1" u="sng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-0.26</a:t>
                      </a:r>
                      <a:endParaRPr lang="th-TH" sz="2000" b="1" u="sng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กลุ่มภารกิจด้านการบริหารทั่วไป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35,700,</a:t>
                      </a:r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280</a:t>
                      </a:r>
                      <a:endParaRPr lang="th-TH" sz="2000" b="1" u="none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35,500,000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-200,280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-0.56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แผนงานบริหารงานทั่วไป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24,539,160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24,500,000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-391,160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-0.16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แผนงานการรักษาความสงบภายใน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11,161,120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11,000,000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-161,120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-1.44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กลุ่มภารกิจด้านบริการชุมชนและสังคม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76,</a:t>
                      </a:r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515</a:t>
                      </a:r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,040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76,450,000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-65,040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-0.08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แผนงานเคหะและชุมชน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61,117,140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61,100,000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-17,140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0-.28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แผนงานสร้างความเข้มแข็งของชุมชน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15,397,900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15,350,000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-47,900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-0.31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กลุ่มภารกิจด้านการศึกษา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30,166,120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30,100,000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-66,120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-0.22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- แผนงานการศึกษา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15,193,480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15,200,000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+6,520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0.04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97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- แผนงานการศาสนาวัฒนธรรมและนันทนาการ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14,972,640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14,900,000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-72,640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-0.48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86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แผนการใช้จ่ายเงินรายได้ที่ท้องถิ่นจัดเก็บเอง และรายได้ที่รัฐบาลจัดเก็บให้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และจัดสรรให้ (ต่อ)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98658"/>
              </p:ext>
            </p:extLst>
          </p:nvPr>
        </p:nvGraphicFramePr>
        <p:xfrm>
          <a:off x="605790" y="719666"/>
          <a:ext cx="10869930" cy="5045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89070"/>
                <a:gridCol w="1851660"/>
                <a:gridCol w="1863090"/>
                <a:gridCol w="1851660"/>
                <a:gridCol w="1314450"/>
              </a:tblGrid>
              <a:tr h="560660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2564 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 vMerge="1">
                  <a:txBody>
                    <a:bodyPr/>
                    <a:lstStyle/>
                    <a:p>
                      <a:pPr algn="ctr"/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กลุ่มภารกิจด้านโครงสร้างพื้นฐาน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1,919,000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1,900,000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-19,000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-0.99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- แผนงานอุตสาหกรรมและการโยธา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1,919,000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900</a:t>
                      </a:r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-19,000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-0.99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กลุ่มภารกิจด้านสาธารณสุข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6,770,860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6,700,000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-70,860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-1.04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แผนงานสาธารณสุข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6,770,860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6,700,000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-70,860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-1.04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กลุ่มภารกิจในการดำเนินงานอื่น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16,089,900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16,071,200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-18,700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-0.11</a:t>
                      </a:r>
                      <a:endParaRPr lang="th-TH" sz="2000" b="1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แผนงานการพาณิชย์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325,500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325,000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-500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-0.15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66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- แผนงานงบกลาง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,764,400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15,746,200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-18,200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-0.11</a:t>
                      </a:r>
                      <a:endParaRPr lang="th-TH" sz="2000" u="none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11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แผนการใช้จ่ายรายได้จากเงินอุดหนุน (งบประมาณ) ตามร่าง พ.ร.บ.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857E70E-8BA2-421F-83D8-F74DA80C0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610393"/>
              </p:ext>
            </p:extLst>
          </p:nvPr>
        </p:nvGraphicFramePr>
        <p:xfrm>
          <a:off x="391160" y="764530"/>
          <a:ext cx="11617958" cy="5359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960">
                  <a:extLst>
                    <a:ext uri="{9D8B030D-6E8A-4147-A177-3AD203B41FA5}">
                      <a16:colId xmlns="" xmlns:a16="http://schemas.microsoft.com/office/drawing/2014/main" val="2915025621"/>
                    </a:ext>
                  </a:extLst>
                </a:gridCol>
                <a:gridCol w="633153">
                  <a:extLst>
                    <a:ext uri="{9D8B030D-6E8A-4147-A177-3AD203B41FA5}">
                      <a16:colId xmlns="" xmlns:a16="http://schemas.microsoft.com/office/drawing/2014/main" val="1981283469"/>
                    </a:ext>
                  </a:extLst>
                </a:gridCol>
                <a:gridCol w="623454">
                  <a:extLst>
                    <a:ext uri="{9D8B030D-6E8A-4147-A177-3AD203B41FA5}">
                      <a16:colId xmlns="" xmlns:a16="http://schemas.microsoft.com/office/drawing/2014/main" val="1103970732"/>
                    </a:ext>
                  </a:extLst>
                </a:gridCol>
                <a:gridCol w="1101437">
                  <a:extLst>
                    <a:ext uri="{9D8B030D-6E8A-4147-A177-3AD203B41FA5}">
                      <a16:colId xmlns="" xmlns:a16="http://schemas.microsoft.com/office/drawing/2014/main" val="1678002094"/>
                    </a:ext>
                  </a:extLst>
                </a:gridCol>
                <a:gridCol w="644236">
                  <a:extLst>
                    <a:ext uri="{9D8B030D-6E8A-4147-A177-3AD203B41FA5}">
                      <a16:colId xmlns="" xmlns:a16="http://schemas.microsoft.com/office/drawing/2014/main" val="460398148"/>
                    </a:ext>
                  </a:extLst>
                </a:gridCol>
                <a:gridCol w="529936">
                  <a:extLst>
                    <a:ext uri="{9D8B030D-6E8A-4147-A177-3AD203B41FA5}">
                      <a16:colId xmlns="" xmlns:a16="http://schemas.microsoft.com/office/drawing/2014/main" val="874184855"/>
                    </a:ext>
                  </a:extLst>
                </a:gridCol>
                <a:gridCol w="1018309">
                  <a:extLst>
                    <a:ext uri="{9D8B030D-6E8A-4147-A177-3AD203B41FA5}">
                      <a16:colId xmlns="" xmlns:a16="http://schemas.microsoft.com/office/drawing/2014/main" val="373170626"/>
                    </a:ext>
                  </a:extLst>
                </a:gridCol>
                <a:gridCol w="893619">
                  <a:extLst>
                    <a:ext uri="{9D8B030D-6E8A-4147-A177-3AD203B41FA5}">
                      <a16:colId xmlns="" xmlns:a16="http://schemas.microsoft.com/office/drawing/2014/main" val="221565227"/>
                    </a:ext>
                  </a:extLst>
                </a:gridCol>
                <a:gridCol w="498763">
                  <a:extLst>
                    <a:ext uri="{9D8B030D-6E8A-4147-A177-3AD203B41FA5}">
                      <a16:colId xmlns="" xmlns:a16="http://schemas.microsoft.com/office/drawing/2014/main" val="1638633451"/>
                    </a:ext>
                  </a:extLst>
                </a:gridCol>
                <a:gridCol w="1174173">
                  <a:extLst>
                    <a:ext uri="{9D8B030D-6E8A-4147-A177-3AD203B41FA5}">
                      <a16:colId xmlns="" xmlns:a16="http://schemas.microsoft.com/office/drawing/2014/main" val="1223186324"/>
                    </a:ext>
                  </a:extLst>
                </a:gridCol>
                <a:gridCol w="1264918">
                  <a:extLst>
                    <a:ext uri="{9D8B030D-6E8A-4147-A177-3AD203B41FA5}">
                      <a16:colId xmlns="" xmlns:a16="http://schemas.microsoft.com/office/drawing/2014/main" val="2484658787"/>
                    </a:ext>
                  </a:extLst>
                </a:gridCol>
              </a:tblGrid>
              <a:tr h="3764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อ้างอิง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5132885"/>
                  </a:ext>
                </a:extLst>
              </a:tr>
              <a:tr h="206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1969718"/>
                  </a:ext>
                </a:extLst>
              </a:tr>
              <a:tr h="21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เอกสาร </a:t>
                      </a:r>
                      <a:r>
                        <a:rPr lang="th-TH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เอกสารชี้แจง </a:t>
                      </a:r>
                      <a:endParaRPr lang="en-US" sz="1800" b="1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ctr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อนุ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ฯ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4291332"/>
                  </a:ext>
                </a:extLst>
              </a:tr>
              <a:tr h="2153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182,838,800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187,039,800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4,201,000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2.30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9856850"/>
                  </a:ext>
                </a:extLst>
              </a:tr>
              <a:tr h="210838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ประเภทเงินอุดหนุนทั่วไป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168,577,400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79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,717,000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,139,600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6.60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21929701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ค่าใช้จ่ายบุคลากร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34577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68,484,600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71,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216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,400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2,731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,800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98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51401428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เงินอุดหนุนสำหรับการจัดการศึกษาภาคบังคับ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(เงินเดือนครู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ค่าจ้างประจำ)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66,613,700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69,278,200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2,664,500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3.99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7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77600137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เงินอุดหนุนสำหรับสนับสนุนการถ่ายโอนบุคลากร (เงินเดือนและสวัสดิการ)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1,681,900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749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,200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67,300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7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98001149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เงินอุดหนุนสำหรับสนับสนุนการจัดการศึกษาแก่เด็กด้อยโอกาส (ค่าจ้างครู)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189,000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189,000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189,000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</a:p>
                    <a:p>
                      <a:pPr algn="ctr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7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62111031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กลุ่มภารกิจด้านสาธารณสุข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34577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374,300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374,300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57344393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เงินอุดหนุนสำหรับขับเคลื่อนโครงการสัตว์ปลอดโรคคนปลอดภัยจากโรคพิษสุนัขบ้า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ตามพระปณิธาน ศาสตราจารย์ ดร.สมเด็จพระเจ้าน้องนางเธอ เจ้าฟ้าจุฬา</a:t>
                      </a:r>
                      <a:r>
                        <a:rPr lang="th-TH" sz="1800" u="none" strike="noStrike" baseline="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ภรณ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วลัยลักษณ์ อัครราชกุมารี กรมพระศรีสวาง</a:t>
                      </a:r>
                      <a:r>
                        <a:rPr lang="th-TH" sz="1800" u="none" strike="noStrike" baseline="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ควัฒน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u="none" strike="noStrike" baseline="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วรขัตติย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ราชนารี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600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3127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40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แผนการใช้จ่ายรายได้จากเงินอุดหนุน (งบประมาณ) ตามร่าง พ.ร.บ.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857E70E-8BA2-421F-83D8-F74DA80C0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249303"/>
              </p:ext>
            </p:extLst>
          </p:nvPr>
        </p:nvGraphicFramePr>
        <p:xfrm>
          <a:off x="391160" y="764530"/>
          <a:ext cx="11617958" cy="56378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960">
                  <a:extLst>
                    <a:ext uri="{9D8B030D-6E8A-4147-A177-3AD203B41FA5}">
                      <a16:colId xmlns="" xmlns:a16="http://schemas.microsoft.com/office/drawing/2014/main" val="2915025621"/>
                    </a:ext>
                  </a:extLst>
                </a:gridCol>
                <a:gridCol w="716280">
                  <a:extLst>
                    <a:ext uri="{9D8B030D-6E8A-4147-A177-3AD203B41FA5}">
                      <a16:colId xmlns="" xmlns:a16="http://schemas.microsoft.com/office/drawing/2014/main" val="1981283469"/>
                    </a:ext>
                  </a:extLst>
                </a:gridCol>
                <a:gridCol w="540327">
                  <a:extLst>
                    <a:ext uri="{9D8B030D-6E8A-4147-A177-3AD203B41FA5}">
                      <a16:colId xmlns="" xmlns:a16="http://schemas.microsoft.com/office/drawing/2014/main" val="1103970732"/>
                    </a:ext>
                  </a:extLst>
                </a:gridCol>
                <a:gridCol w="1101437">
                  <a:extLst>
                    <a:ext uri="{9D8B030D-6E8A-4147-A177-3AD203B41FA5}">
                      <a16:colId xmlns="" xmlns:a16="http://schemas.microsoft.com/office/drawing/2014/main" val="1678002094"/>
                    </a:ext>
                  </a:extLst>
                </a:gridCol>
                <a:gridCol w="644236">
                  <a:extLst>
                    <a:ext uri="{9D8B030D-6E8A-4147-A177-3AD203B41FA5}">
                      <a16:colId xmlns="" xmlns:a16="http://schemas.microsoft.com/office/drawing/2014/main" val="460398148"/>
                    </a:ext>
                  </a:extLst>
                </a:gridCol>
                <a:gridCol w="529936">
                  <a:extLst>
                    <a:ext uri="{9D8B030D-6E8A-4147-A177-3AD203B41FA5}">
                      <a16:colId xmlns="" xmlns:a16="http://schemas.microsoft.com/office/drawing/2014/main" val="874184855"/>
                    </a:ext>
                  </a:extLst>
                </a:gridCol>
                <a:gridCol w="955964">
                  <a:extLst>
                    <a:ext uri="{9D8B030D-6E8A-4147-A177-3AD203B41FA5}">
                      <a16:colId xmlns="" xmlns:a16="http://schemas.microsoft.com/office/drawing/2014/main" val="373170626"/>
                    </a:ext>
                  </a:extLst>
                </a:gridCol>
                <a:gridCol w="768927">
                  <a:extLst>
                    <a:ext uri="{9D8B030D-6E8A-4147-A177-3AD203B41FA5}">
                      <a16:colId xmlns="" xmlns:a16="http://schemas.microsoft.com/office/drawing/2014/main" val="221565227"/>
                    </a:ext>
                  </a:extLst>
                </a:gridCol>
                <a:gridCol w="561109">
                  <a:extLst>
                    <a:ext uri="{9D8B030D-6E8A-4147-A177-3AD203B41FA5}">
                      <a16:colId xmlns="" xmlns:a16="http://schemas.microsoft.com/office/drawing/2014/main" val="1638633451"/>
                    </a:ext>
                  </a:extLst>
                </a:gridCol>
                <a:gridCol w="1081694">
                  <a:extLst>
                    <a:ext uri="{9D8B030D-6E8A-4147-A177-3AD203B41FA5}">
                      <a16:colId xmlns="" xmlns:a16="http://schemas.microsoft.com/office/drawing/2014/main" val="1223186324"/>
                    </a:ext>
                  </a:extLst>
                </a:gridCol>
                <a:gridCol w="1482088">
                  <a:extLst>
                    <a:ext uri="{9D8B030D-6E8A-4147-A177-3AD203B41FA5}">
                      <a16:colId xmlns="" xmlns:a16="http://schemas.microsoft.com/office/drawing/2014/main" val="2484658787"/>
                    </a:ext>
                  </a:extLst>
                </a:gridCol>
              </a:tblGrid>
              <a:tr h="3764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อ้างอิง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5132885"/>
                  </a:ext>
                </a:extLst>
              </a:tr>
              <a:tr h="206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1969718"/>
                  </a:ext>
                </a:extLst>
              </a:tr>
              <a:tr h="21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เอกสาร </a:t>
                      </a:r>
                      <a:r>
                        <a:rPr lang="th-TH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เอกสารชี้แจง อนุฯ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4291332"/>
                  </a:ext>
                </a:extLst>
              </a:tr>
              <a:tr h="2153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9856850"/>
                  </a:ext>
                </a:extLst>
              </a:tr>
              <a:tr h="210838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ประเภทเงินอุดหนุนทั่วไป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21929701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กลุ่มภารกิจด้านสาธารณสุข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34577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57344393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เงินอุดหนุนสำหรับสำรวจข้อมูลจำนวนสัตว์และขึ้นทะเบียนสัตว์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ตามพระปณิธาน ศาสตราจารย์ ดร.สมเด็จพระเจ้าน้องนางเธอ เจ้าฟ้าจุฬา</a:t>
                      </a:r>
                      <a:r>
                        <a:rPr lang="th-TH" sz="1800" u="none" strike="noStrike" baseline="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ภรณ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วลัยลักษณ์ อัครราชกุมารี กรมพระศรีสวาง</a:t>
                      </a:r>
                      <a:r>
                        <a:rPr lang="th-TH" sz="1800" u="none" strike="noStrike" baseline="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ควัฒน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u="none" strike="noStrike" baseline="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วรขัตติย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ราชนารี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58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60544861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เงินอุดหนุนสำหรับการดำเนินงานตามแนวทางโครงการพระราชดำริด้านสาธารณสุข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ชุมชน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340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ชุมชน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340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59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71747546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กลุ่มภารกิจด้านการศึกษา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34577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53,289,300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,494,200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8,204,900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15.39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71358668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เงินอุดหนุนสำหรับการจัดการศึกษาภาคบังคับ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(บำเหน็จ บำนาญ)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053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55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498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24.91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758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72514345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เงินอุดหนุนสำหรับการจัดการศึกษาภาคบังคับ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(ค่าเช่าบ้าน)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363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751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387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.44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758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12 ข้อ 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82144282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เงินอุดหนุนสำหรับการจัดการศึกษาภาคบังคับ</a:t>
                      </a:r>
                      <a:r>
                        <a:rPr lang="th-TH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(ค่าการศึกษาของบุตร)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306,700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489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182,300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59.43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758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12 ข้อ 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22373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05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แผนการใช้จ่ายรายได้จากเงินอุดหนุน (งบประมาณ) ตามร่าง พ.ร.บ.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857E70E-8BA2-421F-83D8-F74DA80C0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507458"/>
              </p:ext>
            </p:extLst>
          </p:nvPr>
        </p:nvGraphicFramePr>
        <p:xfrm>
          <a:off x="391160" y="764530"/>
          <a:ext cx="11617958" cy="56378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960">
                  <a:extLst>
                    <a:ext uri="{9D8B030D-6E8A-4147-A177-3AD203B41FA5}">
                      <a16:colId xmlns="" xmlns:a16="http://schemas.microsoft.com/office/drawing/2014/main" val="2915025621"/>
                    </a:ext>
                  </a:extLst>
                </a:gridCol>
                <a:gridCol w="716280">
                  <a:extLst>
                    <a:ext uri="{9D8B030D-6E8A-4147-A177-3AD203B41FA5}">
                      <a16:colId xmlns="" xmlns:a16="http://schemas.microsoft.com/office/drawing/2014/main" val="1981283469"/>
                    </a:ext>
                  </a:extLst>
                </a:gridCol>
                <a:gridCol w="540327">
                  <a:extLst>
                    <a:ext uri="{9D8B030D-6E8A-4147-A177-3AD203B41FA5}">
                      <a16:colId xmlns="" xmlns:a16="http://schemas.microsoft.com/office/drawing/2014/main" val="1103970732"/>
                    </a:ext>
                  </a:extLst>
                </a:gridCol>
                <a:gridCol w="1101437">
                  <a:extLst>
                    <a:ext uri="{9D8B030D-6E8A-4147-A177-3AD203B41FA5}">
                      <a16:colId xmlns="" xmlns:a16="http://schemas.microsoft.com/office/drawing/2014/main" val="1678002094"/>
                    </a:ext>
                  </a:extLst>
                </a:gridCol>
                <a:gridCol w="644236">
                  <a:extLst>
                    <a:ext uri="{9D8B030D-6E8A-4147-A177-3AD203B41FA5}">
                      <a16:colId xmlns="" xmlns:a16="http://schemas.microsoft.com/office/drawing/2014/main" val="460398148"/>
                    </a:ext>
                  </a:extLst>
                </a:gridCol>
                <a:gridCol w="529936">
                  <a:extLst>
                    <a:ext uri="{9D8B030D-6E8A-4147-A177-3AD203B41FA5}">
                      <a16:colId xmlns="" xmlns:a16="http://schemas.microsoft.com/office/drawing/2014/main" val="874184855"/>
                    </a:ext>
                  </a:extLst>
                </a:gridCol>
                <a:gridCol w="1018309">
                  <a:extLst>
                    <a:ext uri="{9D8B030D-6E8A-4147-A177-3AD203B41FA5}">
                      <a16:colId xmlns="" xmlns:a16="http://schemas.microsoft.com/office/drawing/2014/main" val="373170626"/>
                    </a:ext>
                  </a:extLst>
                </a:gridCol>
                <a:gridCol w="706582">
                  <a:extLst>
                    <a:ext uri="{9D8B030D-6E8A-4147-A177-3AD203B41FA5}">
                      <a16:colId xmlns="" xmlns:a16="http://schemas.microsoft.com/office/drawing/2014/main" val="221565227"/>
                    </a:ext>
                  </a:extLst>
                </a:gridCol>
                <a:gridCol w="561109">
                  <a:extLst>
                    <a:ext uri="{9D8B030D-6E8A-4147-A177-3AD203B41FA5}">
                      <a16:colId xmlns="" xmlns:a16="http://schemas.microsoft.com/office/drawing/2014/main" val="1638633451"/>
                    </a:ext>
                  </a:extLst>
                </a:gridCol>
                <a:gridCol w="1081694">
                  <a:extLst>
                    <a:ext uri="{9D8B030D-6E8A-4147-A177-3AD203B41FA5}">
                      <a16:colId xmlns="" xmlns:a16="http://schemas.microsoft.com/office/drawing/2014/main" val="1223186324"/>
                    </a:ext>
                  </a:extLst>
                </a:gridCol>
                <a:gridCol w="1482088">
                  <a:extLst>
                    <a:ext uri="{9D8B030D-6E8A-4147-A177-3AD203B41FA5}">
                      <a16:colId xmlns="" xmlns:a16="http://schemas.microsoft.com/office/drawing/2014/main" val="2484658787"/>
                    </a:ext>
                  </a:extLst>
                </a:gridCol>
              </a:tblGrid>
              <a:tr h="3764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อ้างอิง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5132885"/>
                  </a:ext>
                </a:extLst>
              </a:tr>
              <a:tr h="206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1969718"/>
                  </a:ext>
                </a:extLst>
              </a:tr>
              <a:tr h="21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เอกสาร </a:t>
                      </a:r>
                      <a:r>
                        <a:rPr lang="th-TH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เอกสารชี้แจง อนุฯ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4291332"/>
                  </a:ext>
                </a:extLst>
              </a:tr>
              <a:tr h="2153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9856850"/>
                  </a:ext>
                </a:extLst>
              </a:tr>
              <a:tr h="210838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ประเภทเงินอุดหนุนทั่วไป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21929701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กลุ่มภารกิจด้านการศึกษา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34577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71358668"/>
                  </a:ext>
                </a:extLst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4) เงินอุดหนุนสำหรับส่งเสริมศักยภาพการจัดการศึกษาท้องถิ่น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(ค่าปัจจัยพื้นฐานสำหรับนักเรียนยากจน)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468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468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758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 ข้อ2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5) เงินอุดหนุนสำหรับส่งเสริมศักยภาพการจัดการศึกษาท้องถิ่น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(ส่งเสริม พัฒนาการศึกษาและการประเมินผล)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267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  <a:p>
                      <a:pPr algn="ctr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6) เงินอุดหนุนสำหรับสนับสนุนการจัดการศึกษาแก่เด็กด้อยโอกาส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(ค่าพัฒนาครูอาสาและวัสดุการศึกษา)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7) เงินอุดหนุนสำหรับสนับสนุนอาหารกลางวัน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891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15,564,000</a:t>
                      </a: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459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,727,800</a:t>
                      </a:r>
                    </a:p>
                    <a:p>
                      <a:pPr algn="ctr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3,163,800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20.32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8) เงินอุดหนุนสำหรับการจัดการศึกษาตั้งแต่ระดับอนุบาลจนจบการศึกษาขั้นพื้นฐาน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555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8,795,000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,475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8,946,600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151,600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1.72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35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9) เงินอุดหนุนสำหรับสนับสนุนอาหารเสริม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(นม)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891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7,456,000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459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,544,400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1,088,400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14.59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759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9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แผนการใช้จ่ายรายได้จากเงินอุดหนุน (งบประมาณ) ตามร่าง พ.ร.บ.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857E70E-8BA2-421F-83D8-F74DA80C0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160193"/>
              </p:ext>
            </p:extLst>
          </p:nvPr>
        </p:nvGraphicFramePr>
        <p:xfrm>
          <a:off x="391160" y="764533"/>
          <a:ext cx="11617958" cy="46803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960">
                  <a:extLst>
                    <a:ext uri="{9D8B030D-6E8A-4147-A177-3AD203B41FA5}">
                      <a16:colId xmlns="" xmlns:a16="http://schemas.microsoft.com/office/drawing/2014/main" val="2915025621"/>
                    </a:ext>
                  </a:extLst>
                </a:gridCol>
                <a:gridCol w="716280">
                  <a:extLst>
                    <a:ext uri="{9D8B030D-6E8A-4147-A177-3AD203B41FA5}">
                      <a16:colId xmlns="" xmlns:a16="http://schemas.microsoft.com/office/drawing/2014/main" val="1981283469"/>
                    </a:ext>
                  </a:extLst>
                </a:gridCol>
                <a:gridCol w="540327">
                  <a:extLst>
                    <a:ext uri="{9D8B030D-6E8A-4147-A177-3AD203B41FA5}">
                      <a16:colId xmlns="" xmlns:a16="http://schemas.microsoft.com/office/drawing/2014/main" val="1103970732"/>
                    </a:ext>
                  </a:extLst>
                </a:gridCol>
                <a:gridCol w="1101437">
                  <a:extLst>
                    <a:ext uri="{9D8B030D-6E8A-4147-A177-3AD203B41FA5}">
                      <a16:colId xmlns="" xmlns:a16="http://schemas.microsoft.com/office/drawing/2014/main" val="1678002094"/>
                    </a:ext>
                  </a:extLst>
                </a:gridCol>
                <a:gridCol w="644236">
                  <a:extLst>
                    <a:ext uri="{9D8B030D-6E8A-4147-A177-3AD203B41FA5}">
                      <a16:colId xmlns="" xmlns:a16="http://schemas.microsoft.com/office/drawing/2014/main" val="460398148"/>
                    </a:ext>
                  </a:extLst>
                </a:gridCol>
                <a:gridCol w="529936">
                  <a:extLst>
                    <a:ext uri="{9D8B030D-6E8A-4147-A177-3AD203B41FA5}">
                      <a16:colId xmlns="" xmlns:a16="http://schemas.microsoft.com/office/drawing/2014/main" val="874184855"/>
                    </a:ext>
                  </a:extLst>
                </a:gridCol>
                <a:gridCol w="933104">
                  <a:extLst>
                    <a:ext uri="{9D8B030D-6E8A-4147-A177-3AD203B41FA5}">
                      <a16:colId xmlns="" xmlns:a16="http://schemas.microsoft.com/office/drawing/2014/main" val="373170626"/>
                    </a:ext>
                  </a:extLst>
                </a:gridCol>
                <a:gridCol w="791787">
                  <a:extLst>
                    <a:ext uri="{9D8B030D-6E8A-4147-A177-3AD203B41FA5}">
                      <a16:colId xmlns="" xmlns:a16="http://schemas.microsoft.com/office/drawing/2014/main" val="221565227"/>
                    </a:ext>
                  </a:extLst>
                </a:gridCol>
                <a:gridCol w="561109">
                  <a:extLst>
                    <a:ext uri="{9D8B030D-6E8A-4147-A177-3AD203B41FA5}">
                      <a16:colId xmlns="" xmlns:a16="http://schemas.microsoft.com/office/drawing/2014/main" val="1638633451"/>
                    </a:ext>
                  </a:extLst>
                </a:gridCol>
                <a:gridCol w="1070264">
                  <a:extLst>
                    <a:ext uri="{9D8B030D-6E8A-4147-A177-3AD203B41FA5}">
                      <a16:colId xmlns="" xmlns:a16="http://schemas.microsoft.com/office/drawing/2014/main" val="1223186324"/>
                    </a:ext>
                  </a:extLst>
                </a:gridCol>
                <a:gridCol w="1493518">
                  <a:extLst>
                    <a:ext uri="{9D8B030D-6E8A-4147-A177-3AD203B41FA5}">
                      <a16:colId xmlns="" xmlns:a16="http://schemas.microsoft.com/office/drawing/2014/main" val="2484658787"/>
                    </a:ext>
                  </a:extLst>
                </a:gridCol>
              </a:tblGrid>
              <a:tr h="4414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อ้างอิง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5132885"/>
                  </a:ext>
                </a:extLst>
              </a:tr>
              <a:tr h="326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1969718"/>
                  </a:ext>
                </a:extLst>
              </a:tr>
              <a:tr h="326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เอกสาร </a:t>
                      </a:r>
                      <a:r>
                        <a:rPr lang="th-TH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เอกสารชี้แจง อนุฯ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4291332"/>
                  </a:ext>
                </a:extLst>
              </a:tr>
              <a:tr h="326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9856850"/>
                  </a:ext>
                </a:extLst>
              </a:tr>
              <a:tr h="32694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ประเภทเงินอุดหนุนทั่วไป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21929701"/>
                  </a:ext>
                </a:extLst>
              </a:tr>
              <a:tr h="32694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กลุ่มภารกิจด้านสังคม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34577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28,681,200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29,775,600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1,094,400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3.81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07262520"/>
                  </a:ext>
                </a:extLst>
              </a:tr>
              <a:tr h="6486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เงินอุดหนุนสำหรับสนับสนุนการสงเคราะห์เบี้ยยังชีพผู้สูงอายุ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3,101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24,722,400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3,198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25,542,000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819,600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3.31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758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89500393"/>
                  </a:ext>
                </a:extLst>
              </a:tr>
              <a:tr h="3269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เงินอุดหนุนสำหรับสนับสนุนเบี้ยยังชีพคนพิการ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3,916,800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4,185,600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268,800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3.86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63270556"/>
                  </a:ext>
                </a:extLst>
              </a:tr>
              <a:tr h="6486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เงินอุดหนุนสำหรับสนับสนุนการสงเคราะห์เบี้ยยังชีพผู้ป่วยเอดส์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269155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,000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14.28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758 ข้อ 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7200181"/>
                  </a:ext>
                </a:extLst>
              </a:tr>
              <a:tr h="329128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ค่าใช้จ่ายในการบริหารจัดการ</a:t>
                      </a: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17,748,000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16,856,500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-891,500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-5.02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080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เงินอุดหนุนดำเนินการตามอำนาจหน้าที่และภารกิจถ่ายโอน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810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17,748,000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16,856,500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-891,500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-5.02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759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074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แผนการใช้จ่ายรายได้จากเงินอุดหนุน (งบประมาณ) ตามร่าง พ.ร.บ.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(ต่อ)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857E70E-8BA2-421F-83D8-F74DA80C0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007527"/>
              </p:ext>
            </p:extLst>
          </p:nvPr>
        </p:nvGraphicFramePr>
        <p:xfrm>
          <a:off x="391160" y="764530"/>
          <a:ext cx="11617958" cy="57632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960">
                  <a:extLst>
                    <a:ext uri="{9D8B030D-6E8A-4147-A177-3AD203B41FA5}">
                      <a16:colId xmlns="" xmlns:a16="http://schemas.microsoft.com/office/drawing/2014/main" val="2915025621"/>
                    </a:ext>
                  </a:extLst>
                </a:gridCol>
                <a:gridCol w="754380">
                  <a:extLst>
                    <a:ext uri="{9D8B030D-6E8A-4147-A177-3AD203B41FA5}">
                      <a16:colId xmlns="" xmlns:a16="http://schemas.microsoft.com/office/drawing/2014/main" val="1981283469"/>
                    </a:ext>
                  </a:extLst>
                </a:gridCol>
                <a:gridCol w="619125">
                  <a:extLst>
                    <a:ext uri="{9D8B030D-6E8A-4147-A177-3AD203B41FA5}">
                      <a16:colId xmlns="" xmlns:a16="http://schemas.microsoft.com/office/drawing/2014/main" val="1103970732"/>
                    </a:ext>
                  </a:extLst>
                </a:gridCol>
                <a:gridCol w="794385">
                  <a:extLst>
                    <a:ext uri="{9D8B030D-6E8A-4147-A177-3AD203B41FA5}">
                      <a16:colId xmlns="" xmlns:a16="http://schemas.microsoft.com/office/drawing/2014/main" val="1678002094"/>
                    </a:ext>
                  </a:extLst>
                </a:gridCol>
                <a:gridCol w="672465">
                  <a:extLst>
                    <a:ext uri="{9D8B030D-6E8A-4147-A177-3AD203B41FA5}">
                      <a16:colId xmlns="" xmlns:a16="http://schemas.microsoft.com/office/drawing/2014/main" val="460398148"/>
                    </a:ext>
                  </a:extLst>
                </a:gridCol>
                <a:gridCol w="628650">
                  <a:extLst>
                    <a:ext uri="{9D8B030D-6E8A-4147-A177-3AD203B41FA5}">
                      <a16:colId xmlns="" xmlns:a16="http://schemas.microsoft.com/office/drawing/2014/main" val="874184855"/>
                    </a:ext>
                  </a:extLst>
                </a:gridCol>
                <a:gridCol w="866775">
                  <a:extLst>
                    <a:ext uri="{9D8B030D-6E8A-4147-A177-3AD203B41FA5}">
                      <a16:colId xmlns="" xmlns:a16="http://schemas.microsoft.com/office/drawing/2014/main" val="373170626"/>
                    </a:ext>
                  </a:extLst>
                </a:gridCol>
                <a:gridCol w="817084">
                  <a:extLst>
                    <a:ext uri="{9D8B030D-6E8A-4147-A177-3AD203B41FA5}">
                      <a16:colId xmlns="" xmlns:a16="http://schemas.microsoft.com/office/drawing/2014/main" val="221565227"/>
                    </a:ext>
                  </a:extLst>
                </a:gridCol>
                <a:gridCol w="571375">
                  <a:extLst>
                    <a:ext uri="{9D8B030D-6E8A-4147-A177-3AD203B41FA5}">
                      <a16:colId xmlns="" xmlns:a16="http://schemas.microsoft.com/office/drawing/2014/main" val="1638633451"/>
                    </a:ext>
                  </a:extLst>
                </a:gridCol>
                <a:gridCol w="1118521">
                  <a:extLst>
                    <a:ext uri="{9D8B030D-6E8A-4147-A177-3AD203B41FA5}">
                      <a16:colId xmlns="" xmlns:a16="http://schemas.microsoft.com/office/drawing/2014/main" val="1223186324"/>
                    </a:ext>
                  </a:extLst>
                </a:gridCol>
                <a:gridCol w="1539238">
                  <a:extLst>
                    <a:ext uri="{9D8B030D-6E8A-4147-A177-3AD203B41FA5}">
                      <a16:colId xmlns="" xmlns:a16="http://schemas.microsoft.com/office/drawing/2014/main" val="2484658787"/>
                    </a:ext>
                  </a:extLst>
                </a:gridCol>
              </a:tblGrid>
              <a:tr h="49863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อ้างอิง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5132885"/>
                  </a:ext>
                </a:extLst>
              </a:tr>
              <a:tr h="3692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1969718"/>
                  </a:ext>
                </a:extLst>
              </a:tr>
              <a:tr h="4382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เอกสาร </a:t>
                      </a:r>
                      <a:r>
                        <a:rPr lang="th-TH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เอกสารชี้แจง อนุฯ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4291332"/>
                  </a:ext>
                </a:extLst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ประเภทเงินอุดหนุนเฉพาะกิจ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4,261,400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7,322,800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-6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,938,600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-48.65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กลุ่มภารกิจด้านสาธารณสุข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 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 ข้อ ...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กลุ่มภารกิจด้านการศึกษา</a:t>
                      </a: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,400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122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400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4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ครุภัณฑ์คอมพิวเตอร์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DLTV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810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122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400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759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กลุ่มภารกิจด้านโครงสร้างพื้นฐาน</a:t>
                      </a: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5,200,000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21929701"/>
                  </a:ext>
                </a:extLst>
              </a:tr>
              <a:tr h="6361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โครงการปรับปรุงพัฒนาสวนสาธารณะ</a:t>
                      </a:r>
                    </a:p>
                    <a:p>
                      <a:pPr algn="l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หนองนารี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ระยะที่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810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51401428"/>
                  </a:ext>
                </a:extLst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กลุ่มภารกิจด้านสังคม</a:t>
                      </a: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 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 ข้อ ...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62111031"/>
                  </a:ext>
                </a:extLst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กลุ่มภารกิจด้านสิ่งแวดล้อม</a:t>
                      </a: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คัน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7,200,000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7,200,000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 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 ข้อ ...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71747546"/>
                  </a:ext>
                </a:extLst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โครงการจัดซื้อรถบรรทุกขยะ ขนาด 6 ตัน </a:t>
                      </a:r>
                    </a:p>
                    <a:p>
                      <a:pPr algn="l" fontAlgn="ctr"/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6 ล้อ ปริมาตรกระบอกสูบไม่ต่ำกว่า 6,000 ซีซี</a:t>
                      </a:r>
                    </a:p>
                    <a:p>
                      <a:pPr algn="l" fontAlgn="ctr"/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หรือกำลังเครื่องยนต์สูงสุดไม่ต่ำกว่า 1,700 </a:t>
                      </a:r>
                    </a:p>
                    <a:p>
                      <a:pPr algn="l" fontAlgn="ctr"/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กิโลวัตต์ แบบอัดท้าย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คัน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7,200,000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7,200,000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759 ข้อ 1.2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endParaRPr lang="th-TH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endParaRPr lang="th-TH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หน้า 1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ข้อ 2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22373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98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C4C97A5-DC26-48B2-AC29-949C6BF88E3B}"/>
              </a:ext>
            </a:extLst>
          </p:cNvPr>
          <p:cNvSpPr txBox="1"/>
          <p:nvPr/>
        </p:nvSpPr>
        <p:spPr>
          <a:xfrm>
            <a:off x="391160" y="241310"/>
            <a:ext cx="938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แผนการใช้จ่ายรายได้จากเงินอุดหนุน (งบประมาณ) ตามร่าง พ.ร.บ.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(ต่อ)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857E70E-8BA2-421F-83D8-F74DA80C0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496943"/>
              </p:ext>
            </p:extLst>
          </p:nvPr>
        </p:nvGraphicFramePr>
        <p:xfrm>
          <a:off x="391160" y="764530"/>
          <a:ext cx="11617958" cy="30684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960">
                  <a:extLst>
                    <a:ext uri="{9D8B030D-6E8A-4147-A177-3AD203B41FA5}">
                      <a16:colId xmlns="" xmlns:a16="http://schemas.microsoft.com/office/drawing/2014/main" val="2915025621"/>
                    </a:ext>
                  </a:extLst>
                </a:gridCol>
                <a:gridCol w="754380">
                  <a:extLst>
                    <a:ext uri="{9D8B030D-6E8A-4147-A177-3AD203B41FA5}">
                      <a16:colId xmlns="" xmlns:a16="http://schemas.microsoft.com/office/drawing/2014/main" val="1981283469"/>
                    </a:ext>
                  </a:extLst>
                </a:gridCol>
                <a:gridCol w="619125">
                  <a:extLst>
                    <a:ext uri="{9D8B030D-6E8A-4147-A177-3AD203B41FA5}">
                      <a16:colId xmlns="" xmlns:a16="http://schemas.microsoft.com/office/drawing/2014/main" val="1103970732"/>
                    </a:ext>
                  </a:extLst>
                </a:gridCol>
                <a:gridCol w="794385">
                  <a:extLst>
                    <a:ext uri="{9D8B030D-6E8A-4147-A177-3AD203B41FA5}">
                      <a16:colId xmlns="" xmlns:a16="http://schemas.microsoft.com/office/drawing/2014/main" val="1678002094"/>
                    </a:ext>
                  </a:extLst>
                </a:gridCol>
                <a:gridCol w="672465">
                  <a:extLst>
                    <a:ext uri="{9D8B030D-6E8A-4147-A177-3AD203B41FA5}">
                      <a16:colId xmlns="" xmlns:a16="http://schemas.microsoft.com/office/drawing/2014/main" val="460398148"/>
                    </a:ext>
                  </a:extLst>
                </a:gridCol>
                <a:gridCol w="628650">
                  <a:extLst>
                    <a:ext uri="{9D8B030D-6E8A-4147-A177-3AD203B41FA5}">
                      <a16:colId xmlns="" xmlns:a16="http://schemas.microsoft.com/office/drawing/2014/main" val="874184855"/>
                    </a:ext>
                  </a:extLst>
                </a:gridCol>
                <a:gridCol w="866775">
                  <a:extLst>
                    <a:ext uri="{9D8B030D-6E8A-4147-A177-3AD203B41FA5}">
                      <a16:colId xmlns="" xmlns:a16="http://schemas.microsoft.com/office/drawing/2014/main" val="373170626"/>
                    </a:ext>
                  </a:extLst>
                </a:gridCol>
                <a:gridCol w="817084">
                  <a:extLst>
                    <a:ext uri="{9D8B030D-6E8A-4147-A177-3AD203B41FA5}">
                      <a16:colId xmlns="" xmlns:a16="http://schemas.microsoft.com/office/drawing/2014/main" val="221565227"/>
                    </a:ext>
                  </a:extLst>
                </a:gridCol>
                <a:gridCol w="571375">
                  <a:extLst>
                    <a:ext uri="{9D8B030D-6E8A-4147-A177-3AD203B41FA5}">
                      <a16:colId xmlns="" xmlns:a16="http://schemas.microsoft.com/office/drawing/2014/main" val="1638633451"/>
                    </a:ext>
                  </a:extLst>
                </a:gridCol>
                <a:gridCol w="1118521">
                  <a:extLst>
                    <a:ext uri="{9D8B030D-6E8A-4147-A177-3AD203B41FA5}">
                      <a16:colId xmlns="" xmlns:a16="http://schemas.microsoft.com/office/drawing/2014/main" val="1223186324"/>
                    </a:ext>
                  </a:extLst>
                </a:gridCol>
                <a:gridCol w="1539238">
                  <a:extLst>
                    <a:ext uri="{9D8B030D-6E8A-4147-A177-3AD203B41FA5}">
                      <a16:colId xmlns="" xmlns:a16="http://schemas.microsoft.com/office/drawing/2014/main" val="2484658787"/>
                    </a:ext>
                  </a:extLst>
                </a:gridCol>
              </a:tblGrid>
              <a:tr h="49863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เพิ่ม/ลด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อ้างอิง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5132885"/>
                  </a:ext>
                </a:extLst>
              </a:tr>
              <a:tr h="3692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1969718"/>
                  </a:ext>
                </a:extLst>
              </a:tr>
              <a:tr h="4382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800" b="1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เอกสาร </a:t>
                      </a:r>
                      <a:r>
                        <a:rPr lang="th-TH" sz="18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เอกสารชี้แจง อนุฯ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4291332"/>
                  </a:ext>
                </a:extLst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ประเภทเงินอุดหนุนเฉพาะกิจ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17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อื่นๆ </a:t>
                      </a:r>
                    </a:p>
                  </a:txBody>
                  <a:tcPr marL="1905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9,000,000</a:t>
                      </a:r>
                      <a:r>
                        <a:rPr lang="en-US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-100</a:t>
                      </a: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22373336"/>
                  </a:ext>
                </a:extLst>
              </a:tr>
              <a:tr h="10188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</a:t>
                      </a:r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โครงการก่อสร้างหอศิลปกรรม ถมอรัตน์ พร้อมปรับปรุงภูมิทัศน์โดยรอบ</a:t>
                      </a:r>
                      <a:r>
                        <a:rPr lang="th-TH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ตำบลในเมือง อำเภอเมืองเพชรบูรณ์ จังหวัดเพชรบูรณ์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38100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486" marR="4486" marT="44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0726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8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2252</TotalTime>
  <Words>1610</Words>
  <Application>Microsoft Office PowerPoint</Application>
  <PresentationFormat>แบบจอกว้าง</PresentationFormat>
  <Paragraphs>730</Paragraphs>
  <Slides>9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Cordia New</vt:lpstr>
      <vt:lpstr>TH SarabunPSK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Thadtawatsn Khawprae</dc:creator>
  <cp:lastModifiedBy>KKD Windows Se7en V1</cp:lastModifiedBy>
  <cp:revision>112</cp:revision>
  <cp:lastPrinted>2021-06-30T06:18:22Z</cp:lastPrinted>
  <dcterms:created xsi:type="dcterms:W3CDTF">2019-11-22T10:07:56Z</dcterms:created>
  <dcterms:modified xsi:type="dcterms:W3CDTF">2021-06-30T06:58:58Z</dcterms:modified>
</cp:coreProperties>
</file>